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Hanken Grotesk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ankenGrotesk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HankenGrotesk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HankenGrotesk-italic.fntdata"/><Relationship Id="rId6" Type="http://schemas.openxmlformats.org/officeDocument/2006/relationships/slide" Target="slides/slide1.xml"/><Relationship Id="rId18" Type="http://schemas.openxmlformats.org/officeDocument/2006/relationships/font" Target="fonts/HankenGrotesk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b35d6c6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b35d6c6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b4de7a4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b4de7a4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Certified Staff by Current Step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$500 increase to the base (1% raise to the base)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$125 increase for each step 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b4de7a42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b4de7a42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Certified Professional Salary Schedule - 2% Raise to the Base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b4de7a42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b4de7a42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9-10 Month Classified Salary Schedule - 2% raise to the base, added an additional 5 steps to allow for recruitment and retention of years of service. Added an educational incentive for administrative assistant positions.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b4de7a42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b4de7a42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12 Month Classified Salary Schedule - </a:t>
            </a:r>
            <a:r>
              <a:rPr lang="en">
                <a:solidFill>
                  <a:schemeClr val="dk1"/>
                </a:solidFill>
              </a:rPr>
              <a:t>2% raise to the base, added an additional 5 steps to allow for recruitment and retention of years of service.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b4de7a42a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b4de7a42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 OFFICE ADMINISTRATIVE SALARY SCHEDULE - 2% raise to the base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b4de7a42a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b4de7a42a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LEVEL ADMINISTRATIVE SALARY SCHEDULE - 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2% raise to the base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b4de7a42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b4de7a42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Director Index Salary - 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2% raise to the base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b4de7a42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b4de7a42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CHS/CMS Sport Salary Schedule - No change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b4de7a42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b4de7a42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CHS/CMS Activity Salary Schedule - Coordinators/Supervisors updated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b4de7a42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5b4de7a42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Substitute Salary - updated to reflect Certifed Base Change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1_3">
    <p:bg>
      <p:bgPr>
        <a:solidFill>
          <a:schemeClr val="accent5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 amt="60000"/>
          </a:blip>
          <a:srcRect b="4816" l="0" r="0" t="0"/>
          <a:stretch/>
        </p:blipFill>
        <p:spPr>
          <a:xfrm>
            <a:off x="277500" y="277500"/>
            <a:ext cx="8589000" cy="4599000"/>
          </a:xfrm>
          <a:prstGeom prst="roundRect">
            <a:avLst>
              <a:gd fmla="val 13515" name="adj"/>
            </a:avLst>
          </a:prstGeom>
          <a:noFill/>
          <a:ln>
            <a:noFill/>
          </a:ln>
        </p:spPr>
      </p:pic>
      <p:sp>
        <p:nvSpPr>
          <p:cNvPr id="52" name="Google Shape;52;p13"/>
          <p:cNvSpPr txBox="1"/>
          <p:nvPr>
            <p:ph idx="1" type="subTitle"/>
          </p:nvPr>
        </p:nvSpPr>
        <p:spPr>
          <a:xfrm>
            <a:off x="821004" y="4044275"/>
            <a:ext cx="58593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9pPr>
          </a:lstStyle>
          <a:p/>
        </p:txBody>
      </p:sp>
      <p:cxnSp>
        <p:nvCxnSpPr>
          <p:cNvPr id="53" name="Google Shape;53;p13"/>
          <p:cNvCxnSpPr/>
          <p:nvPr/>
        </p:nvCxnSpPr>
        <p:spPr>
          <a:xfrm>
            <a:off x="805650" y="792575"/>
            <a:ext cx="7547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" name="Google Shape;54;p13"/>
          <p:cNvCxnSpPr/>
          <p:nvPr/>
        </p:nvCxnSpPr>
        <p:spPr>
          <a:xfrm>
            <a:off x="805650" y="4521775"/>
            <a:ext cx="7547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" name="Google Shape;55;p13"/>
          <p:cNvSpPr txBox="1"/>
          <p:nvPr>
            <p:ph idx="2" type="subTitle"/>
          </p:nvPr>
        </p:nvSpPr>
        <p:spPr>
          <a:xfrm>
            <a:off x="805651" y="582750"/>
            <a:ext cx="17433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3" type="subTitle"/>
          </p:nvPr>
        </p:nvSpPr>
        <p:spPr>
          <a:xfrm>
            <a:off x="2679901" y="582750"/>
            <a:ext cx="17433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4" type="subTitle"/>
          </p:nvPr>
        </p:nvSpPr>
        <p:spPr>
          <a:xfrm>
            <a:off x="7677976" y="582750"/>
            <a:ext cx="17433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type="title"/>
          </p:nvPr>
        </p:nvSpPr>
        <p:spPr>
          <a:xfrm>
            <a:off x="795525" y="2323100"/>
            <a:ext cx="4838100" cy="145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ackground">
  <p:cSld name="CUSTOM">
    <p:bg>
      <p:bgPr>
        <a:solidFill>
          <a:schemeClr val="dk2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cxnSp>
        <p:nvCxnSpPr>
          <p:cNvPr id="61" name="Google Shape;61;p14"/>
          <p:cNvCxnSpPr/>
          <p:nvPr/>
        </p:nvCxnSpPr>
        <p:spPr>
          <a:xfrm rot="10800000">
            <a:off x="593700" y="36719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14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3" type="subTitle"/>
          </p:nvPr>
        </p:nvSpPr>
        <p:spPr>
          <a:xfrm>
            <a:off x="5539488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4" type="subTitle"/>
          </p:nvPr>
        </p:nvSpPr>
        <p:spPr>
          <a:xfrm>
            <a:off x="7040700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rgbClr val="CBB7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rgbClr val="002A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"/>
              <a:t>Park 6 Salary Schedules</a:t>
            </a:r>
            <a:endParaRPr/>
          </a:p>
        </p:txBody>
      </p:sp>
      <p:sp>
        <p:nvSpPr>
          <p:cNvPr id="75" name="Google Shape;75;p15"/>
          <p:cNvSpPr txBox="1"/>
          <p:nvPr>
            <p:ph idx="4" type="subTitle"/>
          </p:nvPr>
        </p:nvSpPr>
        <p:spPr>
          <a:xfrm>
            <a:off x="7040700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2025-2026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638" y="152400"/>
            <a:ext cx="523472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3719" y="152400"/>
            <a:ext cx="613656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9036" y="152400"/>
            <a:ext cx="494592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2482" y="152400"/>
            <a:ext cx="521903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2369" y="152400"/>
            <a:ext cx="411926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0955" y="152400"/>
            <a:ext cx="41220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3775" y="152400"/>
            <a:ext cx="46164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3053" y="152400"/>
            <a:ext cx="5997893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5137" y="152400"/>
            <a:ext cx="331372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788" y="152400"/>
            <a:ext cx="800042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