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Robo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3" roundtripDataSignature="AMtx7miHTy5NjUJrOgrCC9/MAF2hNwFA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11" Type="http://schemas.openxmlformats.org/officeDocument/2006/relationships/slide" Target="slides/slide6.xml"/><Relationship Id="rId22" Type="http://schemas.openxmlformats.org/officeDocument/2006/relationships/font" Target="fonts/Roboto-boldItalic.fntdata"/><Relationship Id="rId10" Type="http://schemas.openxmlformats.org/officeDocument/2006/relationships/slide" Target="slides/slide5.xml"/><Relationship Id="rId21" Type="http://schemas.openxmlformats.org/officeDocument/2006/relationships/font" Target="fonts/Roboto-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3200"/>
              <a:buFont typeface="Arial"/>
              <a:buNone/>
            </a:pPr>
            <a:r>
              <a:rPr b="1" lang="en-US">
                <a:solidFill>
                  <a:schemeClr val="dk1"/>
                </a:solidFill>
                <a:latin typeface="Calibri"/>
                <a:ea typeface="Calibri"/>
                <a:cs typeface="Calibri"/>
                <a:sym typeface="Calibri"/>
              </a:rPr>
              <a:t>I am Brenda Schuster School Nutrition Director.  I have been with district for 13 years.  I started at Sunset School as a school nutrition assistant, I did the breakfast, ffv and lunch programs.  I have been at the High School for 8 years now as kitchen manager and now Director</a:t>
            </a:r>
            <a:endParaRPr b="1">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Kim, Shannon, Becky all start at 7 they serve breakfast and then prepare the FFV (fresh fruits and vegetables) and then clean up.  Kim and Becky take a short break and then return to their schools to start preparing for lunch. Shannon goes to the High School and helps pan up food for the next day and then returns to Sunset to prepare for lunch.  10:00 am Kathy and Carla (we used to have another person at Sunset who came in at the same time)  come in and help get ready for lunch.  If fruit needs cut they will do that or open cans of fruit, fresh veggies like carrots they will get out and in a container, other items like buns or chips they will put into a serving pan.  they will get the milk, trays and silverware ready. When Jeral shows up with the food they will temp the food and then put it in the steam table.  They then serve the kids some have a little time between classes, they will start dishes and refill what need refilled.  After lunch one will fill out the paperwork and clean the serving area the other will wash the trays and all the pans and help clean the kitchen.  Pans will get returned to the high school with leftover food that can be reused, buns, chips, fresh fruit, fresh veggies etc.</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Tammy will do pretty much the same except FFV and she has to do all prep and clean up by herself.</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Michael starts at 7 and starts cooking the food for that day. While food is cooking he will start panning up food for the next day, or making what we need for the next day like deli sandwiches or fresh fruit cups.   </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Example day.. Today walking taco cooking approx 80# of burger, cooking corn getting chips ready to go if hadn't already been sent. Food #s come in between 8:30 and 9 when food is done they get put in the correct schools hot cart. While burger is cooking he will start panning up 620 servings of chicken nuggets(opening approx 20 5# bags of nuggets, which is also 20 pans) there are lot of interruption in panning until food goes out for the day.  He will then pan up approx the same amount of rolls which is roughly another 20 sheet pans.  He then will need to open and drain cans of green beans we will do approximately 550  ½ c servings which is around 22 cans, if serving size is ¾ it will be 30ish cans to open. Fresh fruit cups are usually on this day which is usually a couple different fresh fruits that we will put together in a cup.  He will need to prepare the fruit then start assembling approx 615 cups.  Sometimes this does not get done and will have to be done first thing the next morning which then can put us behind in the prep for next days meal.  He will have to stop prep work and help serve high school and HMA kids after serving he will do dishes washing trays and pots, pans, containers. After cleaning he will continue to work on prep until approx 2ish when Jeral returns with the other schools hot carts and leftovers.  He will then put the pans away that they sent back and the leftovers. Then he will take trash out and clean up kitchen area mop the floors.  Some days in between cooking and prepping he will help put deliveries away we receive 2 to 3 deliveries a week.</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Jennifer starts at 7 gets breakfast for High School and HMA ready and serves she then returns to the kitchen and packs up the food for breakfast to send out to the other schools, she will stop and prep high schools food for lunch, open cans, cut fruit get vegetables ready prepare the salad bar on the days we have it.  She will set up the serving area serve kids or run the computer sometimes she will do both when Michael has to help at another school.  After lunch she will clean he front serving area and finish what she needs to to have breakfast ready.  Some days takes longer depending on the  items. She will sometime make fresh berry cups, or yogurt parfaits.  When she is done she will clean her area of the kitchen.</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Jeral starts around 9ish stops and gets the inner school mail that he will deliver to the other schools as he delivers the food.  He will then come to the High School Kitchen around 9:15 and load up his truck with the food for the day to take to each school.  After he has delivered the food he clocks out until around 12:15 when he arrives at the High School to pick up other items the schools have asked for and to get the breakfast for the next day.  When he is at the schools he will pick up their hot carts and left overs.  He returns to the High Schools around 2 and unloads his truck.</a:t>
            </a:r>
            <a:endParaRPr>
              <a:solidFill>
                <a:schemeClr val="dk1"/>
              </a:solidFill>
              <a:latin typeface="Calibri"/>
              <a:ea typeface="Calibri"/>
              <a:cs typeface="Calibri"/>
              <a:sym typeface="Calibri"/>
            </a:endParaRPr>
          </a:p>
          <a:p>
            <a:pPr indent="0" lvl="0" marL="342900" rtl="0" algn="l">
              <a:spcBef>
                <a:spcPts val="640"/>
              </a:spcBef>
              <a:spcAft>
                <a:spcPts val="0"/>
              </a:spcAft>
              <a:buClr>
                <a:schemeClr val="dk1"/>
              </a:buClr>
              <a:buSzPts val="1100"/>
              <a:buFont typeface="Arial"/>
              <a:buNone/>
            </a:pPr>
            <a:r>
              <a:rPr lang="en-US">
                <a:solidFill>
                  <a:schemeClr val="dk1"/>
                </a:solidFill>
                <a:latin typeface="Calibri"/>
                <a:ea typeface="Calibri"/>
                <a:cs typeface="Calibri"/>
                <a:sym typeface="Calibri"/>
              </a:rPr>
              <a:t>I help in the morning when needed cooking and or prepping.  When numbers come in for lunch counts I will let Michael know what adjustments need to be made. Then do my other work menus, production reports etc.</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54000" lvl="0" marL="342900" rtl="0" algn="l">
              <a:spcBef>
                <a:spcPts val="640"/>
              </a:spcBef>
              <a:spcAft>
                <a:spcPts val="0"/>
              </a:spcAft>
              <a:buClr>
                <a:schemeClr val="dk1"/>
              </a:buClr>
              <a:buSzPts val="1800"/>
              <a:buChar char="•"/>
            </a:pPr>
            <a:r>
              <a:rPr lang="en-US" sz="1450">
                <a:solidFill>
                  <a:schemeClr val="dk1"/>
                </a:solidFill>
                <a:highlight>
                  <a:srgbClr val="F1F2F2"/>
                </a:highlight>
              </a:rPr>
              <a:t>A vast body of research shows that improved nutrition in schools leads to increased focus and attention, improved test scores and better classroom behavior.</a:t>
            </a:r>
            <a:r>
              <a:rPr lang="en-US" sz="3300">
                <a:solidFill>
                  <a:schemeClr val="dk1"/>
                </a:solidFill>
                <a:latin typeface="Calibri"/>
                <a:ea typeface="Calibri"/>
                <a:cs typeface="Calibri"/>
                <a:sym typeface="Calibri"/>
              </a:rPr>
              <a:t>     </a:t>
            </a:r>
            <a:endParaRPr/>
          </a:p>
        </p:txBody>
      </p:sp>
      <p:sp>
        <p:nvSpPr>
          <p:cNvPr id="93" name="Google Shape;9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e34d40505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e34d4050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5e34d40505_2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5e34d40505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Clr>
                <a:schemeClr val="dk1"/>
              </a:buClr>
              <a:buSzPts val="1100"/>
              <a:buFont typeface="Arial"/>
              <a:buNone/>
            </a:pPr>
            <a:r>
              <a:rPr lang="en-US" sz="3200">
                <a:solidFill>
                  <a:schemeClr val="dk1"/>
                </a:solidFill>
                <a:latin typeface="Calibri"/>
                <a:ea typeface="Calibri"/>
                <a:cs typeface="Calibri"/>
                <a:sym typeface="Calibri"/>
              </a:rPr>
              <a:t>   </a:t>
            </a:r>
            <a:r>
              <a:rPr lang="en-US" sz="3359">
                <a:solidFill>
                  <a:schemeClr val="dk1"/>
                </a:solidFill>
                <a:latin typeface="Calibri"/>
                <a:ea typeface="Calibri"/>
                <a:cs typeface="Calibri"/>
                <a:sym typeface="Calibri"/>
              </a:rPr>
              <a:t>   </a:t>
            </a:r>
            <a:r>
              <a:rPr lang="en-US" sz="2272">
                <a:solidFill>
                  <a:schemeClr val="dk1"/>
                </a:solidFill>
                <a:latin typeface="Calibri"/>
                <a:ea typeface="Calibri"/>
                <a:cs typeface="Calibri"/>
                <a:sym typeface="Calibri"/>
              </a:rPr>
              <a:t>Next Year we are going to try offer some grab and go meals with possibly a second line. Have the salad bar more</a:t>
            </a:r>
            <a:endParaRPr sz="2272">
              <a:solidFill>
                <a:schemeClr val="dk1"/>
              </a:solidFill>
              <a:latin typeface="Calibri"/>
              <a:ea typeface="Calibri"/>
              <a:cs typeface="Calibri"/>
              <a:sym typeface="Calibri"/>
            </a:endParaRPr>
          </a:p>
          <a:p>
            <a:pPr indent="0" lvl="0" marL="0" rtl="0" algn="l">
              <a:spcBef>
                <a:spcPts val="640"/>
              </a:spcBef>
              <a:spcAft>
                <a:spcPts val="0"/>
              </a:spcAft>
              <a:buClr>
                <a:schemeClr val="dk1"/>
              </a:buClr>
              <a:buSzPts val="1100"/>
              <a:buFont typeface="Arial"/>
              <a:buNone/>
            </a:pPr>
            <a:r>
              <a:rPr lang="en-US" sz="2272">
                <a:solidFill>
                  <a:schemeClr val="dk1"/>
                </a:solidFill>
                <a:latin typeface="Calibri"/>
                <a:ea typeface="Calibri"/>
                <a:cs typeface="Calibri"/>
                <a:sym typeface="Calibri"/>
              </a:rPr>
              <a:t>         often did not start the salad bar until February of this year. </a:t>
            </a:r>
            <a:r>
              <a:rPr lang="en-US" sz="3200">
                <a:solidFill>
                  <a:schemeClr val="dk1"/>
                </a:solidFill>
                <a:latin typeface="Calibri"/>
                <a:ea typeface="Calibri"/>
                <a:cs typeface="Calibri"/>
                <a:sym typeface="Calibri"/>
              </a:rPr>
              <a:t> </a:t>
            </a:r>
            <a:r>
              <a:rPr lang="en-US" sz="2272">
                <a:solidFill>
                  <a:schemeClr val="dk1"/>
                </a:solidFill>
                <a:latin typeface="Calibri"/>
                <a:ea typeface="Calibri"/>
                <a:cs typeface="Calibri"/>
                <a:sym typeface="Calibri"/>
              </a:rPr>
              <a:t> </a:t>
            </a:r>
            <a:endParaRPr sz="3200">
              <a:solidFill>
                <a:schemeClr val="dk1"/>
              </a:solidFill>
              <a:latin typeface="Calibri"/>
              <a:ea typeface="Calibri"/>
              <a:cs typeface="Calibri"/>
              <a:sym typeface="Calibri"/>
            </a:endParaRPr>
          </a:p>
          <a:p>
            <a:pPr indent="0" lvl="0" marL="0" rtl="0" algn="l">
              <a:spcBef>
                <a:spcPts val="640"/>
              </a:spcBef>
              <a:spcAft>
                <a:spcPts val="0"/>
              </a:spcAft>
              <a:buClr>
                <a:schemeClr val="dk1"/>
              </a:buClr>
              <a:buSzPts val="1100"/>
              <a:buFont typeface="Arial"/>
              <a:buNone/>
            </a:pPr>
            <a:r>
              <a:rPr lang="en-US" sz="3200">
                <a:solidFill>
                  <a:schemeClr val="dk1"/>
                </a:solidFill>
                <a:latin typeface="Calibri"/>
                <a:ea typeface="Calibri"/>
                <a:cs typeface="Calibri"/>
                <a:sym typeface="Calibri"/>
              </a:rPr>
              <a:t>      </a:t>
            </a:r>
            <a:r>
              <a:rPr lang="en-US" sz="2516">
                <a:solidFill>
                  <a:schemeClr val="dk1"/>
                </a:solidFill>
                <a:latin typeface="Calibri"/>
                <a:ea typeface="Calibri"/>
                <a:cs typeface="Calibri"/>
                <a:sym typeface="Calibri"/>
              </a:rPr>
              <a:t>Most days we do have a 2nd choice for high schoolers this and salad bar is </a:t>
            </a:r>
            <a:endParaRPr sz="2516">
              <a:solidFill>
                <a:schemeClr val="dk1"/>
              </a:solidFill>
              <a:latin typeface="Calibri"/>
              <a:ea typeface="Calibri"/>
              <a:cs typeface="Calibri"/>
              <a:sym typeface="Calibri"/>
            </a:endParaRPr>
          </a:p>
          <a:p>
            <a:pPr indent="0" lvl="0" marL="0" rtl="0" algn="l">
              <a:spcBef>
                <a:spcPts val="640"/>
              </a:spcBef>
              <a:spcAft>
                <a:spcPts val="0"/>
              </a:spcAft>
              <a:buClr>
                <a:schemeClr val="dk1"/>
              </a:buClr>
              <a:buSzPts val="1100"/>
              <a:buFont typeface="Arial"/>
              <a:buNone/>
            </a:pPr>
            <a:r>
              <a:rPr lang="en-US" sz="2516">
                <a:solidFill>
                  <a:schemeClr val="dk1"/>
                </a:solidFill>
                <a:latin typeface="Calibri"/>
                <a:ea typeface="Calibri"/>
                <a:cs typeface="Calibri"/>
                <a:sym typeface="Calibri"/>
              </a:rPr>
              <a:t>        something we can only do if we have two people working.  When another school is short staffed</a:t>
            </a:r>
            <a:endParaRPr sz="2516">
              <a:solidFill>
                <a:schemeClr val="dk1"/>
              </a:solidFill>
              <a:latin typeface="Calibri"/>
              <a:ea typeface="Calibri"/>
              <a:cs typeface="Calibri"/>
              <a:sym typeface="Calibri"/>
            </a:endParaRPr>
          </a:p>
          <a:p>
            <a:pPr indent="0" lvl="0" marL="0" rtl="0" algn="l">
              <a:spcBef>
                <a:spcPts val="640"/>
              </a:spcBef>
              <a:spcAft>
                <a:spcPts val="0"/>
              </a:spcAft>
              <a:buClr>
                <a:schemeClr val="dk1"/>
              </a:buClr>
              <a:buSzPts val="1100"/>
              <a:buFont typeface="Arial"/>
              <a:buNone/>
            </a:pPr>
            <a:r>
              <a:rPr lang="en-US" sz="2516">
                <a:solidFill>
                  <a:schemeClr val="dk1"/>
                </a:solidFill>
                <a:latin typeface="Calibri"/>
                <a:ea typeface="Calibri"/>
                <a:cs typeface="Calibri"/>
                <a:sym typeface="Calibri"/>
              </a:rPr>
              <a:t>        we often cover that school which leaves us short at the high school.</a:t>
            </a:r>
            <a:endParaRPr sz="2516">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41" name="Google Shape;14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685800" y="996875"/>
            <a:ext cx="7772400" cy="3801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4400">
                <a:solidFill>
                  <a:schemeClr val="dk1"/>
                </a:solidFill>
                <a:latin typeface="Times New Roman"/>
                <a:ea typeface="Times New Roman"/>
                <a:cs typeface="Times New Roman"/>
                <a:sym typeface="Times New Roman"/>
              </a:rPr>
              <a:t>School Nutrition Program Overview</a:t>
            </a:r>
            <a:endParaRPr sz="44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4400"/>
              <a:buFont typeface="Calibri"/>
              <a:buNone/>
            </a:pPr>
            <a:r>
              <a:t/>
            </a:r>
            <a:endParaRPr>
              <a:latin typeface="Times New Roman"/>
              <a:ea typeface="Times New Roman"/>
              <a:cs typeface="Times New Roman"/>
              <a:sym typeface="Times New Roman"/>
            </a:endParaRPr>
          </a:p>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Brenda Schuster</a:t>
            </a:r>
            <a:endParaRPr sz="3600">
              <a:latin typeface="Times New Roman"/>
              <a:ea typeface="Times New Roman"/>
              <a:cs typeface="Times New Roman"/>
              <a:sym typeface="Times New Roman"/>
            </a:endParaRPr>
          </a:p>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School Nutrition Director</a:t>
            </a:r>
            <a:endParaRPr sz="36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
          <p:cNvSpPr txBox="1"/>
          <p:nvPr>
            <p:ph type="title"/>
          </p:nvPr>
        </p:nvSpPr>
        <p:spPr>
          <a:xfrm>
            <a:off x="457200" y="124300"/>
            <a:ext cx="8229600" cy="569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4400"/>
              <a:buFont typeface="Calibri"/>
              <a:buNone/>
            </a:pPr>
            <a:r>
              <a:rPr lang="en-US" sz="3600"/>
              <a:t>            </a:t>
            </a:r>
            <a:r>
              <a:rPr lang="en-US" sz="3600">
                <a:latin typeface="Times New Roman"/>
                <a:ea typeface="Times New Roman"/>
                <a:cs typeface="Times New Roman"/>
                <a:sym typeface="Times New Roman"/>
              </a:rPr>
              <a:t>Meet the School </a:t>
            </a:r>
            <a:r>
              <a:rPr lang="en-US" sz="3600">
                <a:latin typeface="Times New Roman"/>
                <a:ea typeface="Times New Roman"/>
                <a:cs typeface="Times New Roman"/>
                <a:sym typeface="Times New Roman"/>
              </a:rPr>
              <a:t>Nutrition Staff</a:t>
            </a:r>
            <a:r>
              <a:rPr lang="en-US" sz="3600"/>
              <a:t> </a:t>
            </a:r>
            <a:r>
              <a:rPr lang="en-US" sz="3600"/>
              <a:t> </a:t>
            </a:r>
            <a:r>
              <a:rPr lang="en-US" sz="3600"/>
              <a:t> </a:t>
            </a:r>
            <a:r>
              <a:rPr lang="en-US" sz="3600"/>
              <a:t> </a:t>
            </a:r>
            <a:endParaRPr sz="3600"/>
          </a:p>
        </p:txBody>
      </p:sp>
      <p:sp>
        <p:nvSpPr>
          <p:cNvPr id="90" name="Google Shape;90;p2"/>
          <p:cNvSpPr txBox="1"/>
          <p:nvPr>
            <p:ph idx="1" type="body"/>
          </p:nvPr>
        </p:nvSpPr>
        <p:spPr>
          <a:xfrm>
            <a:off x="178675" y="870300"/>
            <a:ext cx="8909400" cy="5987700"/>
          </a:xfrm>
          <a:prstGeom prst="rect">
            <a:avLst/>
          </a:prstGeom>
          <a:noFill/>
          <a:ln>
            <a:noFill/>
          </a:ln>
        </p:spPr>
        <p:txBody>
          <a:bodyPr anchorCtr="0" anchor="t" bIns="45700" lIns="91425" spcFirstLastPara="1" rIns="91425" wrap="square" tIns="45700">
            <a:normAutofit/>
          </a:bodyPr>
          <a:lstStyle/>
          <a:p>
            <a:pPr indent="0" lvl="0" marL="0" rtl="0" algn="l">
              <a:spcBef>
                <a:spcPts val="640"/>
              </a:spcBef>
              <a:spcAft>
                <a:spcPts val="0"/>
              </a:spcAft>
              <a:buNone/>
            </a:pPr>
            <a:r>
              <a:rPr b="1" lang="en-US" sz="1800"/>
              <a:t>Park 6 School </a:t>
            </a:r>
            <a:r>
              <a:rPr b="1" lang="en-US" sz="1800"/>
              <a:t>Nutrition is made up of 9 dedicated staff members who are proud of their jobs and enjoy feeding the students</a:t>
            </a:r>
            <a:endParaRPr b="1" sz="1800"/>
          </a:p>
          <a:p>
            <a:pPr indent="0" lvl="0" marL="0" rtl="0" algn="l">
              <a:spcBef>
                <a:spcPts val="640"/>
              </a:spcBef>
              <a:spcAft>
                <a:spcPts val="0"/>
              </a:spcAft>
              <a:buNone/>
            </a:pPr>
            <a:r>
              <a:rPr lang="en-US" sz="1800"/>
              <a:t>2 at Eastside Kim (has been with park 6 for 25  years) and Kathy (7years)</a:t>
            </a:r>
            <a:endParaRPr sz="1800"/>
          </a:p>
          <a:p>
            <a:pPr indent="0" lvl="0" marL="0" rtl="0" algn="l">
              <a:spcBef>
                <a:spcPts val="640"/>
              </a:spcBef>
              <a:spcAft>
                <a:spcPts val="0"/>
              </a:spcAft>
              <a:buNone/>
            </a:pPr>
            <a:r>
              <a:rPr lang="en-US" sz="1800"/>
              <a:t>2 at Livingston Becky (over 15 years) and Carla (just started this year)</a:t>
            </a:r>
            <a:endParaRPr sz="1800"/>
          </a:p>
          <a:p>
            <a:pPr indent="0" lvl="0" marL="0" rtl="0" algn="l">
              <a:spcBef>
                <a:spcPts val="640"/>
              </a:spcBef>
              <a:spcAft>
                <a:spcPts val="0"/>
              </a:spcAft>
              <a:buNone/>
            </a:pPr>
            <a:r>
              <a:rPr lang="en-US" sz="1800"/>
              <a:t>1 at Sunset Shannon (over 15 years)</a:t>
            </a:r>
            <a:endParaRPr sz="1800"/>
          </a:p>
          <a:p>
            <a:pPr indent="0" lvl="0" marL="0" rtl="0" algn="l">
              <a:spcBef>
                <a:spcPts val="640"/>
              </a:spcBef>
              <a:spcAft>
                <a:spcPts val="0"/>
              </a:spcAft>
              <a:buNone/>
            </a:pPr>
            <a:r>
              <a:rPr lang="en-US" sz="1800"/>
              <a:t>1 at Middle School Tammy ( this is her 3rd year)</a:t>
            </a:r>
            <a:endParaRPr sz="1800"/>
          </a:p>
          <a:p>
            <a:pPr indent="0" lvl="0" marL="0" rtl="0" algn="l">
              <a:spcBef>
                <a:spcPts val="640"/>
              </a:spcBef>
              <a:spcAft>
                <a:spcPts val="0"/>
              </a:spcAft>
              <a:buNone/>
            </a:pPr>
            <a:r>
              <a:rPr lang="en-US" sz="1800"/>
              <a:t>2 at High School Jennifer ( this is her 6th year) and Michael (this is his 6th year)</a:t>
            </a:r>
            <a:endParaRPr sz="1800"/>
          </a:p>
          <a:p>
            <a:pPr indent="0" lvl="0" marL="0" rtl="0" algn="l">
              <a:spcBef>
                <a:spcPts val="640"/>
              </a:spcBef>
              <a:spcAft>
                <a:spcPts val="0"/>
              </a:spcAft>
              <a:buNone/>
            </a:pPr>
            <a:r>
              <a:rPr lang="en-US" sz="1800"/>
              <a:t>1 Driver Jeral (this is his 6th year)</a:t>
            </a:r>
            <a:endParaRPr sz="1800"/>
          </a:p>
          <a:p>
            <a:pPr indent="0" lvl="0" marL="0" rtl="0" algn="l">
              <a:spcBef>
                <a:spcPts val="640"/>
              </a:spcBef>
              <a:spcAft>
                <a:spcPts val="0"/>
              </a:spcAft>
              <a:buNone/>
            </a:pPr>
            <a:r>
              <a:t/>
            </a:r>
            <a:endParaRPr sz="3400"/>
          </a:p>
          <a:p>
            <a:pPr indent="0" lvl="0" marL="0" rtl="0" algn="l">
              <a:spcBef>
                <a:spcPts val="640"/>
              </a:spcBef>
              <a:spcAft>
                <a:spcPts val="0"/>
              </a:spcAft>
              <a:buNone/>
            </a:pPr>
            <a:r>
              <a:rPr b="1" lang="en-US" sz="1900"/>
              <a:t>A day in the kitchens, each member plays an important role in feeding our students</a:t>
            </a:r>
            <a:endParaRPr b="1" sz="1900"/>
          </a:p>
          <a:p>
            <a:pPr indent="0" lvl="0" marL="342900" rtl="0" algn="l">
              <a:spcBef>
                <a:spcPts val="640"/>
              </a:spcBef>
              <a:spcAft>
                <a:spcPts val="0"/>
              </a:spcAft>
              <a:buNone/>
            </a:pPr>
            <a:r>
              <a:t/>
            </a:r>
            <a:endParaRPr sz="3600"/>
          </a:p>
          <a:p>
            <a:pPr indent="0" lvl="0" marL="0" rtl="0" algn="l">
              <a:spcBef>
                <a:spcPts val="64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Mission and Goals of </a:t>
            </a:r>
            <a:r>
              <a:rPr lang="en-US" sz="3600">
                <a:latin typeface="Times New Roman"/>
                <a:ea typeface="Times New Roman"/>
                <a:cs typeface="Times New Roman"/>
                <a:sym typeface="Times New Roman"/>
              </a:rPr>
              <a:t>the</a:t>
            </a:r>
            <a:r>
              <a:rPr lang="en-US" sz="3600">
                <a:latin typeface="Times New Roman"/>
                <a:ea typeface="Times New Roman"/>
                <a:cs typeface="Times New Roman"/>
                <a:sym typeface="Times New Roman"/>
              </a:rPr>
              <a:t> School Meal Programs</a:t>
            </a:r>
            <a:endParaRPr sz="3600">
              <a:latin typeface="Times New Roman"/>
              <a:ea typeface="Times New Roman"/>
              <a:cs typeface="Times New Roman"/>
              <a:sym typeface="Times New Roman"/>
            </a:endParaRPr>
          </a:p>
        </p:txBody>
      </p:sp>
      <p:sp>
        <p:nvSpPr>
          <p:cNvPr id="96" name="Google Shape;96;p3"/>
          <p:cNvSpPr txBox="1"/>
          <p:nvPr>
            <p:ph idx="1" type="body"/>
          </p:nvPr>
        </p:nvSpPr>
        <p:spPr>
          <a:xfrm>
            <a:off x="457200" y="1417650"/>
            <a:ext cx="8229600" cy="4526100"/>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254000" lvl="0" marL="342900" rtl="0" algn="l">
              <a:spcBef>
                <a:spcPts val="640"/>
              </a:spcBef>
              <a:spcAft>
                <a:spcPts val="0"/>
              </a:spcAft>
              <a:buClr>
                <a:schemeClr val="dk1"/>
              </a:buClr>
              <a:buSzPts val="1800"/>
              <a:buChar char="•"/>
            </a:pPr>
            <a:r>
              <a:rPr lang="en-US" sz="1800">
                <a:solidFill>
                  <a:schemeClr val="dk1"/>
                </a:solidFill>
                <a:latin typeface="Calibri"/>
                <a:ea typeface="Calibri"/>
                <a:cs typeface="Calibri"/>
                <a:sym typeface="Calibri"/>
              </a:rPr>
              <a:t>Mission: Ensure access to nutritious,</a:t>
            </a:r>
            <a:r>
              <a:rPr lang="en-US" sz="1800"/>
              <a:t> </a:t>
            </a:r>
            <a:r>
              <a:rPr lang="en-US" sz="1800">
                <a:solidFill>
                  <a:schemeClr val="dk1"/>
                </a:solidFill>
                <a:latin typeface="Calibri"/>
                <a:ea typeface="Calibri"/>
                <a:cs typeface="Calibri"/>
                <a:sym typeface="Calibri"/>
              </a:rPr>
              <a:t>affordable meals for all students.</a:t>
            </a:r>
            <a:endParaRPr sz="1800"/>
          </a:p>
          <a:p>
            <a:pPr indent="-254000" lvl="0" marL="342900" rtl="0" algn="l">
              <a:spcBef>
                <a:spcPts val="640"/>
              </a:spcBef>
              <a:spcAft>
                <a:spcPts val="0"/>
              </a:spcAft>
              <a:buClr>
                <a:schemeClr val="dk1"/>
              </a:buClr>
              <a:buSzPts val="1800"/>
              <a:buChar char="•"/>
            </a:pPr>
            <a:r>
              <a:rPr lang="en-US" sz="1800"/>
              <a:t>Goal:</a:t>
            </a:r>
            <a:r>
              <a:rPr lang="en-US" sz="1800">
                <a:solidFill>
                  <a:schemeClr val="dk1"/>
                </a:solidFill>
                <a:latin typeface="Calibri"/>
                <a:ea typeface="Calibri"/>
                <a:cs typeface="Calibri"/>
                <a:sym typeface="Calibri"/>
              </a:rPr>
              <a:t> </a:t>
            </a:r>
            <a:r>
              <a:rPr lang="en-US" sz="1800"/>
              <a:t>Address Child Hunger and Promote Good Nutrition.</a:t>
            </a:r>
            <a:endParaRPr sz="1800"/>
          </a:p>
          <a:p>
            <a:pPr indent="-254000" lvl="0" marL="342900" rtl="0" algn="l">
              <a:spcBef>
                <a:spcPts val="640"/>
              </a:spcBef>
              <a:spcAft>
                <a:spcPts val="0"/>
              </a:spcAft>
              <a:buClr>
                <a:schemeClr val="dk1"/>
              </a:buClr>
              <a:buSzPts val="1800"/>
              <a:buChar char="•"/>
            </a:pPr>
            <a:r>
              <a:rPr lang="en-US" sz="1800">
                <a:solidFill>
                  <a:schemeClr val="dk1"/>
                </a:solidFill>
                <a:latin typeface="Calibri"/>
                <a:ea typeface="Calibri"/>
                <a:cs typeface="Calibri"/>
                <a:sym typeface="Calibri"/>
              </a:rPr>
              <a:t>Emphasis on equity, health, and student readiness to learn.</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Sites and Participation</a:t>
            </a:r>
            <a:endParaRPr sz="3600">
              <a:latin typeface="Times New Roman"/>
              <a:ea typeface="Times New Roman"/>
              <a:cs typeface="Times New Roman"/>
              <a:sym typeface="Times New Roman"/>
            </a:endParaRPr>
          </a:p>
        </p:txBody>
      </p:sp>
      <p:sp>
        <p:nvSpPr>
          <p:cNvPr id="102" name="Google Shape;102;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62500" lnSpcReduction="20000"/>
          </a:bodyPr>
          <a:lstStyle/>
          <a:p>
            <a:pPr indent="-139700" lvl="0" marL="342900" rtl="0" algn="l">
              <a:spcBef>
                <a:spcPts val="0"/>
              </a:spcBef>
              <a:spcAft>
                <a:spcPts val="0"/>
              </a:spcAft>
              <a:buClr>
                <a:schemeClr val="dk1"/>
              </a:buClr>
              <a:buSzPct val="100000"/>
              <a:buNone/>
            </a:pPr>
            <a:r>
              <a:t/>
            </a:r>
            <a:endParaRPr/>
          </a:p>
          <a:p>
            <a:pPr indent="-266700" lvl="0" marL="342900" rtl="0" algn="l">
              <a:spcBef>
                <a:spcPts val="640"/>
              </a:spcBef>
              <a:spcAft>
                <a:spcPts val="0"/>
              </a:spcAft>
              <a:buClr>
                <a:schemeClr val="dk1"/>
              </a:buClr>
              <a:buSzPct val="100000"/>
              <a:buChar char="•"/>
            </a:pPr>
            <a:r>
              <a:rPr b="1" lang="en-US" sz="3200">
                <a:solidFill>
                  <a:schemeClr val="dk1"/>
                </a:solidFill>
              </a:rPr>
              <a:t>Meals Served: </a:t>
            </a:r>
            <a:r>
              <a:rPr lang="en-US" sz="2240">
                <a:solidFill>
                  <a:schemeClr val="dk1"/>
                </a:solidFill>
              </a:rPr>
              <a:t>see</a:t>
            </a:r>
            <a:r>
              <a:rPr lang="en-US" sz="2240"/>
              <a:t> attached meals numbers and </a:t>
            </a:r>
            <a:r>
              <a:rPr lang="en-US" sz="2240"/>
              <a:t>comparison</a:t>
            </a:r>
            <a:r>
              <a:rPr lang="en-US" sz="2240"/>
              <a:t> </a:t>
            </a:r>
            <a:endParaRPr sz="2240"/>
          </a:p>
          <a:p>
            <a:pPr indent="0" lvl="0" marL="742950" rtl="0" algn="l">
              <a:spcBef>
                <a:spcPts val="560"/>
              </a:spcBef>
              <a:spcAft>
                <a:spcPts val="0"/>
              </a:spcAft>
              <a:buNone/>
            </a:pPr>
            <a:r>
              <a:rPr lang="en-US" sz="2800">
                <a:solidFill>
                  <a:schemeClr val="dk1"/>
                </a:solidFill>
                <a:latin typeface="Calibri"/>
                <a:ea typeface="Calibri"/>
                <a:cs typeface="Calibri"/>
                <a:sym typeface="Calibri"/>
              </a:rPr>
              <a:t>• Breakfast Program              30,242</a:t>
            </a:r>
            <a:endParaRPr/>
          </a:p>
          <a:p>
            <a:pPr indent="0" lvl="0" marL="742950" rtl="0" algn="l">
              <a:spcBef>
                <a:spcPts val="560"/>
              </a:spcBef>
              <a:spcAft>
                <a:spcPts val="0"/>
              </a:spcAft>
              <a:buNone/>
            </a:pPr>
            <a:r>
              <a:rPr lang="en-US" sz="2800">
                <a:solidFill>
                  <a:schemeClr val="dk1"/>
                </a:solidFill>
                <a:latin typeface="Calibri"/>
                <a:ea typeface="Calibri"/>
                <a:cs typeface="Calibri"/>
                <a:sym typeface="Calibri"/>
              </a:rPr>
              <a:t>• Lunch Program                    98,260</a:t>
            </a:r>
            <a:endParaRPr/>
          </a:p>
          <a:p>
            <a:pPr indent="0" lvl="0" marL="0" rtl="0" algn="l">
              <a:spcBef>
                <a:spcPts val="560"/>
              </a:spcBef>
              <a:spcAft>
                <a:spcPts val="0"/>
              </a:spcAft>
              <a:buNone/>
            </a:pPr>
            <a:r>
              <a:rPr lang="en-US"/>
              <a:t>             </a:t>
            </a:r>
            <a:r>
              <a:rPr lang="en-US" sz="2800">
                <a:solidFill>
                  <a:schemeClr val="dk1"/>
                </a:solidFill>
                <a:latin typeface="Calibri"/>
                <a:ea typeface="Calibri"/>
                <a:cs typeface="Calibri"/>
                <a:sym typeface="Calibri"/>
              </a:rPr>
              <a:t>• Summer Meals Program    4,703 Breakfast</a:t>
            </a:r>
            <a:endParaRPr sz="2800">
              <a:solidFill>
                <a:schemeClr val="dk1"/>
              </a:solidFill>
              <a:latin typeface="Calibri"/>
              <a:ea typeface="Calibri"/>
              <a:cs typeface="Calibri"/>
              <a:sym typeface="Calibri"/>
            </a:endParaRPr>
          </a:p>
          <a:p>
            <a:pPr indent="0" lvl="0" marL="0" rtl="0" algn="l">
              <a:spcBef>
                <a:spcPts val="560"/>
              </a:spcBef>
              <a:spcAft>
                <a:spcPts val="0"/>
              </a:spcAft>
              <a:buNone/>
            </a:pPr>
            <a:r>
              <a:rPr lang="en-US" sz="2800"/>
              <a:t>                                                                  5,027 Lunch</a:t>
            </a:r>
            <a:endParaRPr sz="2800"/>
          </a:p>
          <a:p>
            <a:pPr indent="-266700" lvl="0" marL="342900" rtl="0" algn="l">
              <a:spcBef>
                <a:spcPts val="640"/>
              </a:spcBef>
              <a:spcAft>
                <a:spcPts val="0"/>
              </a:spcAft>
              <a:buClr>
                <a:schemeClr val="dk1"/>
              </a:buClr>
              <a:buSzPct val="100000"/>
              <a:buChar char="•"/>
            </a:pPr>
            <a:r>
              <a:rPr b="1" lang="en-US" sz="3200">
                <a:solidFill>
                  <a:schemeClr val="dk1"/>
                </a:solidFill>
              </a:rPr>
              <a:t>Participation Stats:</a:t>
            </a:r>
            <a:endParaRPr b="1"/>
          </a:p>
          <a:p>
            <a:pPr indent="0" lvl="0" marL="742950" rtl="0" algn="l">
              <a:spcBef>
                <a:spcPts val="560"/>
              </a:spcBef>
              <a:spcAft>
                <a:spcPts val="0"/>
              </a:spcAft>
              <a:buNone/>
            </a:pPr>
            <a:r>
              <a:rPr lang="en-US" sz="2800">
                <a:solidFill>
                  <a:schemeClr val="dk1"/>
                </a:solidFill>
                <a:latin typeface="Calibri"/>
                <a:ea typeface="Calibri"/>
                <a:cs typeface="Calibri"/>
                <a:sym typeface="Calibri"/>
              </a:rPr>
              <a:t>• Average daily participation (ADP): </a:t>
            </a:r>
            <a:r>
              <a:rPr lang="en-US" sz="2564">
                <a:solidFill>
                  <a:schemeClr val="dk1"/>
                </a:solidFill>
                <a:latin typeface="Calibri"/>
                <a:ea typeface="Calibri"/>
                <a:cs typeface="Calibri"/>
                <a:sym typeface="Calibri"/>
              </a:rPr>
              <a:t>see attached </a:t>
            </a:r>
            <a:r>
              <a:rPr lang="en-US" sz="2564"/>
              <a:t>(adp)</a:t>
            </a:r>
            <a:endParaRPr sz="2964"/>
          </a:p>
          <a:p>
            <a:pPr indent="0" lvl="0" marL="742950" rtl="0" algn="l">
              <a:spcBef>
                <a:spcPts val="560"/>
              </a:spcBef>
              <a:spcAft>
                <a:spcPts val="0"/>
              </a:spcAft>
              <a:buNone/>
            </a:pPr>
            <a:r>
              <a:rPr lang="en-US" sz="2800">
                <a:solidFill>
                  <a:schemeClr val="dk1"/>
                </a:solidFill>
                <a:latin typeface="Calibri"/>
                <a:ea typeface="Calibri"/>
                <a:cs typeface="Calibri"/>
                <a:sym typeface="Calibri"/>
              </a:rPr>
              <a:t>• Percent of eligible students participating: </a:t>
            </a:r>
            <a:r>
              <a:rPr lang="en-US" sz="2329">
                <a:solidFill>
                  <a:schemeClr val="dk1"/>
                </a:solidFill>
                <a:latin typeface="Calibri"/>
                <a:ea typeface="Calibri"/>
                <a:cs typeface="Calibri"/>
                <a:sym typeface="Calibri"/>
              </a:rPr>
              <a:t>see attached (adp)</a:t>
            </a:r>
            <a:endParaRPr sz="2729"/>
          </a:p>
          <a:p>
            <a:pPr indent="-266700" lvl="0" marL="342900" rtl="0" algn="l">
              <a:spcBef>
                <a:spcPts val="640"/>
              </a:spcBef>
              <a:spcAft>
                <a:spcPts val="0"/>
              </a:spcAft>
              <a:buClr>
                <a:schemeClr val="dk1"/>
              </a:buClr>
              <a:buSzPct val="100000"/>
              <a:buChar char="•"/>
            </a:pPr>
            <a:r>
              <a:rPr b="1" lang="en-US" sz="3200">
                <a:solidFill>
                  <a:schemeClr val="dk1"/>
                </a:solidFill>
              </a:rPr>
              <a:t>Sites Covered:</a:t>
            </a:r>
            <a:endParaRPr b="1"/>
          </a:p>
          <a:p>
            <a:pPr indent="0" lvl="0" marL="742950" rtl="0" algn="l">
              <a:spcBef>
                <a:spcPts val="560"/>
              </a:spcBef>
              <a:spcAft>
                <a:spcPts val="0"/>
              </a:spcAft>
              <a:buNone/>
            </a:pPr>
            <a:r>
              <a:rPr lang="en-US" sz="2800">
                <a:solidFill>
                  <a:schemeClr val="dk1"/>
                </a:solidFill>
                <a:latin typeface="Calibri"/>
                <a:ea typeface="Calibri"/>
                <a:cs typeface="Calibri"/>
                <a:sym typeface="Calibri"/>
              </a:rPr>
              <a:t>• </a:t>
            </a:r>
            <a:r>
              <a:rPr lang="en-US" sz="2800"/>
              <a:t>7 schools</a:t>
            </a:r>
            <a:r>
              <a:rPr lang="en-US" sz="2800">
                <a:solidFill>
                  <a:schemeClr val="dk1"/>
                </a:solidFill>
                <a:latin typeface="Calibri"/>
                <a:ea typeface="Calibri"/>
                <a:cs typeface="Calibri"/>
                <a:sym typeface="Calibri"/>
              </a:rPr>
              <a:t> supported.  </a:t>
            </a:r>
            <a:endParaRPr sz="2800"/>
          </a:p>
          <a:p>
            <a:pPr indent="0" lvl="0" marL="742950" rtl="0" algn="l">
              <a:spcBef>
                <a:spcPts val="560"/>
              </a:spcBef>
              <a:spcAft>
                <a:spcPts val="0"/>
              </a:spcAft>
              <a:buNone/>
            </a:pPr>
            <a:r>
              <a:rPr lang="en-US" sz="2800"/>
              <a:t>    Eastside, Sunset, Livy, Middle School, High School, HMA and Wapiti</a:t>
            </a:r>
            <a:endParaRPr sz="2800"/>
          </a:p>
          <a:p>
            <a:pPr indent="0" lvl="0" marL="742950" rtl="0" algn="l">
              <a:spcBef>
                <a:spcPts val="560"/>
              </a:spcBef>
              <a:spcAft>
                <a:spcPts val="0"/>
              </a:spcAft>
              <a:buNone/>
            </a:pPr>
            <a:r>
              <a:rPr lang="en-US" sz="2800"/>
              <a:t>    HMA and Wapiti are both CEP sites (</a:t>
            </a:r>
            <a:r>
              <a:rPr lang="en-US" sz="1679">
                <a:solidFill>
                  <a:srgbClr val="040C28"/>
                </a:solidFill>
                <a:highlight>
                  <a:srgbClr val="FFFFFF"/>
                </a:highlight>
                <a:latin typeface="Roboto"/>
                <a:ea typeface="Roboto"/>
                <a:cs typeface="Roboto"/>
                <a:sym typeface="Roboto"/>
              </a:rPr>
              <a:t>Community Eligibility Provision) </a:t>
            </a:r>
            <a:endParaRPr sz="3280"/>
          </a:p>
          <a:p>
            <a:pPr indent="0" lvl="0" marL="742950" rtl="0" algn="l">
              <a:spcBef>
                <a:spcPts val="560"/>
              </a:spcBef>
              <a:spcAft>
                <a:spcPts val="0"/>
              </a:spcAft>
              <a:buNone/>
            </a:pPr>
            <a:r>
              <a:rPr lang="en-US" sz="2800"/>
              <a:t>    </a:t>
            </a:r>
            <a:endParaRPr sz="2800"/>
          </a:p>
          <a:p>
            <a:pPr indent="0" lvl="0" marL="742950" rtl="0" algn="l">
              <a:spcBef>
                <a:spcPts val="560"/>
              </a:spcBef>
              <a:spcAft>
                <a:spcPts val="0"/>
              </a:spcAft>
              <a:buNone/>
            </a:pPr>
            <a:r>
              <a:rPr lang="en-US" sz="2800"/>
              <a:t>    </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457200" y="274650"/>
            <a:ext cx="8229600" cy="72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Nutrition Standards and</a:t>
            </a:r>
            <a:r>
              <a:rPr lang="en-US" sz="3600">
                <a:solidFill>
                  <a:schemeClr val="dk1"/>
                </a:solidFill>
                <a:latin typeface="Times New Roman"/>
                <a:ea typeface="Times New Roman"/>
                <a:cs typeface="Times New Roman"/>
                <a:sym typeface="Times New Roman"/>
              </a:rPr>
              <a:t> Menu Planning</a:t>
            </a:r>
            <a:r>
              <a:rPr lang="en-US" sz="3600">
                <a:solidFill>
                  <a:schemeClr val="dk1"/>
                </a:solidFill>
                <a:latin typeface="Calibri"/>
                <a:ea typeface="Calibri"/>
                <a:cs typeface="Calibri"/>
                <a:sym typeface="Calibri"/>
              </a:rPr>
              <a:t> </a:t>
            </a:r>
            <a:endParaRPr sz="3600"/>
          </a:p>
        </p:txBody>
      </p:sp>
      <p:sp>
        <p:nvSpPr>
          <p:cNvPr id="108" name="Google Shape;108;p5"/>
          <p:cNvSpPr txBox="1"/>
          <p:nvPr>
            <p:ph idx="1" type="body"/>
          </p:nvPr>
        </p:nvSpPr>
        <p:spPr>
          <a:xfrm>
            <a:off x="145025" y="909350"/>
            <a:ext cx="8929800" cy="5990100"/>
          </a:xfrm>
          <a:prstGeom prst="rect">
            <a:avLst/>
          </a:prstGeom>
          <a:noFill/>
          <a:ln>
            <a:noFill/>
          </a:ln>
        </p:spPr>
        <p:txBody>
          <a:bodyPr anchorCtr="0" anchor="t" bIns="45700" lIns="91425" spcFirstLastPara="1" rIns="91425" wrap="square" tIns="45700">
            <a:normAutofit fontScale="47500" lnSpcReduction="10000"/>
          </a:bodyPr>
          <a:lstStyle/>
          <a:p>
            <a:pPr indent="-139700" lvl="0" marL="342900" rtl="0" algn="l">
              <a:spcBef>
                <a:spcPts val="0"/>
              </a:spcBef>
              <a:spcAft>
                <a:spcPts val="0"/>
              </a:spcAft>
              <a:buClr>
                <a:schemeClr val="dk1"/>
              </a:buClr>
              <a:buSzPct val="100000"/>
              <a:buNone/>
            </a:pPr>
            <a:r>
              <a:t/>
            </a:r>
            <a:endParaRPr/>
          </a:p>
          <a:p>
            <a:pPr indent="-236220" lvl="0" marL="342900" rtl="0" algn="l">
              <a:spcBef>
                <a:spcPts val="640"/>
              </a:spcBef>
              <a:spcAft>
                <a:spcPts val="0"/>
              </a:spcAft>
              <a:buSzPct val="91328"/>
              <a:buChar char="•"/>
            </a:pPr>
            <a:r>
              <a:rPr b="1" lang="en-US" sz="3503">
                <a:highlight>
                  <a:srgbClr val="FFFFFF"/>
                </a:highlight>
                <a:latin typeface="Roboto"/>
                <a:ea typeface="Roboto"/>
                <a:cs typeface="Roboto"/>
                <a:sym typeface="Roboto"/>
              </a:rPr>
              <a:t>The USDA sets specific guidelines for the meal pattern, ensuring it provides a balanced and nutritious lunch. Schools participating in the NSLP must follow these guidelines to receive funding</a:t>
            </a:r>
            <a:r>
              <a:rPr lang="en-US" sz="3503">
                <a:highlight>
                  <a:srgbClr val="FFFFFF"/>
                </a:highlight>
                <a:latin typeface="Roboto"/>
                <a:ea typeface="Roboto"/>
                <a:cs typeface="Roboto"/>
                <a:sym typeface="Roboto"/>
              </a:rPr>
              <a:t>.</a:t>
            </a:r>
            <a:r>
              <a:rPr lang="en-US" sz="3196">
                <a:highlight>
                  <a:srgbClr val="FFFFFF"/>
                </a:highlight>
                <a:latin typeface="Roboto"/>
                <a:ea typeface="Roboto"/>
                <a:cs typeface="Roboto"/>
                <a:sym typeface="Roboto"/>
              </a:rPr>
              <a:t> </a:t>
            </a:r>
            <a:r>
              <a:rPr lang="en-US" sz="3109">
                <a:latin typeface="Calibri"/>
                <a:ea typeface="Calibri"/>
                <a:cs typeface="Calibri"/>
                <a:sym typeface="Calibri"/>
              </a:rPr>
              <a:t>see attached meal pattern for breakfast and </a:t>
            </a:r>
            <a:r>
              <a:rPr lang="en-US" sz="3109"/>
              <a:t>lunch and sodium requirements</a:t>
            </a:r>
            <a:endParaRPr sz="3109">
              <a:latin typeface="Calibri"/>
              <a:ea typeface="Calibri"/>
              <a:cs typeface="Calibri"/>
              <a:sym typeface="Calibri"/>
            </a:endParaRPr>
          </a:p>
          <a:p>
            <a:pPr indent="-197704" lvl="0" marL="342900" rtl="0" algn="l">
              <a:spcBef>
                <a:spcPts val="640"/>
              </a:spcBef>
              <a:spcAft>
                <a:spcPts val="0"/>
              </a:spcAft>
              <a:buSzPct val="57870"/>
              <a:buChar char="•"/>
            </a:pPr>
            <a:r>
              <a:rPr b="1" lang="en-US" sz="3323"/>
              <a:t>Breakfast</a:t>
            </a:r>
            <a:r>
              <a:rPr lang="en-US" sz="3323"/>
              <a:t>: 4 </a:t>
            </a:r>
            <a:r>
              <a:rPr lang="en-US" sz="3323"/>
              <a:t>components (fruit, Veg. milk, grain,m/ma) must be offered only 3 components need to be taken  1 has to be a minimum of ½ c serving fruit or vegetable to be a reimbursable meal.</a:t>
            </a:r>
            <a:endParaRPr sz="3323"/>
          </a:p>
          <a:p>
            <a:pPr indent="0" lvl="0" marL="342900" rtl="0" algn="l">
              <a:spcBef>
                <a:spcPts val="640"/>
              </a:spcBef>
              <a:spcAft>
                <a:spcPts val="0"/>
              </a:spcAft>
              <a:buNone/>
            </a:pPr>
            <a:r>
              <a:rPr b="1" lang="en-US" sz="3323"/>
              <a:t>Lunch</a:t>
            </a:r>
            <a:r>
              <a:rPr lang="en-US" sz="3323"/>
              <a:t>: 5 components must be offered only 3 must be taken 1 has to be a minimum of ½ c serving fruit or vegetable to be a reimbursable meal.</a:t>
            </a:r>
            <a:endParaRPr sz="3323"/>
          </a:p>
          <a:p>
            <a:pPr indent="0" lvl="0" marL="342900" rtl="0" algn="l">
              <a:spcBef>
                <a:spcPts val="640"/>
              </a:spcBef>
              <a:spcAft>
                <a:spcPts val="0"/>
              </a:spcAft>
              <a:buNone/>
            </a:pPr>
            <a:r>
              <a:rPr lang="en-US" sz="3015"/>
              <a:t> </a:t>
            </a:r>
            <a:r>
              <a:rPr lang="en-US" sz="3630"/>
              <a:t> </a:t>
            </a:r>
            <a:r>
              <a:rPr lang="en-US" sz="4030"/>
              <a:t> </a:t>
            </a:r>
            <a:r>
              <a:rPr lang="en-US" sz="3442"/>
              <a:t>ex. meal: Hot dog(M/MA), bun(Whole Grain), peaches(fruit), corn (½ c veggie), carrots(½ c veggie), milk </a:t>
            </a:r>
            <a:endParaRPr sz="3442"/>
          </a:p>
          <a:p>
            <a:pPr indent="0" lvl="0" marL="342900" rtl="0" algn="l">
              <a:spcBef>
                <a:spcPts val="640"/>
              </a:spcBef>
              <a:spcAft>
                <a:spcPts val="0"/>
              </a:spcAft>
              <a:buNone/>
            </a:pPr>
            <a:r>
              <a:rPr lang="en-US" sz="3442"/>
              <a:t>A student could take just: Hot dog , Whole grain bun and  ½ c peaches, that would be a reimbursable meal.  </a:t>
            </a:r>
            <a:r>
              <a:rPr lang="en-US" sz="3156"/>
              <a:t>(SNA’s will encourage them to take more)</a:t>
            </a:r>
            <a:r>
              <a:rPr lang="en-US" sz="3442"/>
              <a:t> A student can ask for more fruit or  vegetables</a:t>
            </a:r>
            <a:r>
              <a:rPr lang="en-US" sz="2826"/>
              <a:t>.</a:t>
            </a:r>
            <a:endParaRPr sz="2826"/>
          </a:p>
          <a:p>
            <a:pPr indent="0" lvl="0" marL="0" rtl="0" algn="l">
              <a:spcBef>
                <a:spcPts val="640"/>
              </a:spcBef>
              <a:spcAft>
                <a:spcPts val="0"/>
              </a:spcAft>
              <a:buNone/>
            </a:pPr>
            <a:r>
              <a:rPr lang="en-US" sz="2800"/>
              <a:t>        </a:t>
            </a:r>
            <a:r>
              <a:rPr lang="en-US" sz="3415"/>
              <a:t>         *K-8 ½ c fruit has to be offered ¾ cups of vegetables has to be offered at lunch</a:t>
            </a:r>
            <a:endParaRPr sz="3415"/>
          </a:p>
          <a:p>
            <a:pPr indent="0" lvl="0" marL="742950" rtl="0" algn="l">
              <a:spcBef>
                <a:spcPts val="640"/>
              </a:spcBef>
              <a:spcAft>
                <a:spcPts val="0"/>
              </a:spcAft>
              <a:buNone/>
            </a:pPr>
            <a:r>
              <a:rPr lang="en-US" sz="3415"/>
              <a:t>*High School 1 cup of fruit has to be offered and 1 cup veggies have to be offered at lunch a </a:t>
            </a:r>
            <a:r>
              <a:rPr lang="en-US" sz="3507"/>
              <a:t>different veggie  from each sub groups have to be used during the week (see attached sub vegetable subgroup)</a:t>
            </a:r>
            <a:endParaRPr sz="3507"/>
          </a:p>
          <a:p>
            <a:pPr indent="0" lvl="0" marL="0" rtl="0" algn="l">
              <a:spcBef>
                <a:spcPts val="640"/>
              </a:spcBef>
              <a:spcAft>
                <a:spcPts val="0"/>
              </a:spcAft>
              <a:buNone/>
            </a:pPr>
            <a:r>
              <a:rPr lang="en-US" sz="2707"/>
              <a:t>            </a:t>
            </a:r>
            <a:r>
              <a:rPr b="1" lang="en-US" sz="3107"/>
              <a:t> </a:t>
            </a:r>
            <a:r>
              <a:rPr b="1" lang="en-US" sz="3723"/>
              <a:t>Snacks:</a:t>
            </a:r>
            <a:r>
              <a:rPr b="1" lang="en-US" sz="3323"/>
              <a:t> </a:t>
            </a:r>
            <a:r>
              <a:rPr lang="en-US" sz="3415">
                <a:solidFill>
                  <a:srgbClr val="040C28"/>
                </a:solidFill>
                <a:highlight>
                  <a:srgbClr val="FFFFFF"/>
                </a:highlight>
                <a:latin typeface="Roboto"/>
                <a:ea typeface="Roboto"/>
                <a:cs typeface="Roboto"/>
                <a:sym typeface="Roboto"/>
              </a:rPr>
              <a:t>All foods sold at school during the school day are required to meet nutrition standards</a:t>
            </a:r>
            <a:r>
              <a:rPr lang="en-US" sz="3415">
                <a:solidFill>
                  <a:srgbClr val="474747"/>
                </a:solidFill>
                <a:highlight>
                  <a:srgbClr val="FFFFFF"/>
                </a:highlight>
                <a:latin typeface="Roboto"/>
                <a:ea typeface="Roboto"/>
                <a:cs typeface="Roboto"/>
                <a:sym typeface="Roboto"/>
              </a:rPr>
              <a:t>.</a:t>
            </a:r>
            <a:r>
              <a:rPr lang="en-US" sz="3015">
                <a:solidFill>
                  <a:srgbClr val="474747"/>
                </a:solidFill>
                <a:highlight>
                  <a:srgbClr val="FFFFFF"/>
                </a:highlight>
                <a:latin typeface="Roboto"/>
                <a:ea typeface="Roboto"/>
                <a:cs typeface="Roboto"/>
                <a:sym typeface="Roboto"/>
              </a:rPr>
              <a:t> </a:t>
            </a:r>
            <a:r>
              <a:rPr lang="en-US" sz="3323">
                <a:solidFill>
                  <a:srgbClr val="474747"/>
                </a:solidFill>
                <a:highlight>
                  <a:srgbClr val="FFFFFF"/>
                </a:highlight>
                <a:latin typeface="Roboto"/>
                <a:ea typeface="Roboto"/>
                <a:cs typeface="Roboto"/>
                <a:sym typeface="Roboto"/>
              </a:rPr>
              <a:t>Must be smart snack compliant.</a:t>
            </a:r>
            <a:r>
              <a:rPr lang="en-US" sz="2615">
                <a:solidFill>
                  <a:srgbClr val="474747"/>
                </a:solidFill>
                <a:highlight>
                  <a:srgbClr val="FFFFFF"/>
                </a:highlight>
                <a:latin typeface="Roboto"/>
                <a:ea typeface="Roboto"/>
                <a:cs typeface="Roboto"/>
                <a:sym typeface="Roboto"/>
              </a:rPr>
              <a:t> </a:t>
            </a:r>
            <a:endParaRPr sz="2615">
              <a:solidFill>
                <a:srgbClr val="474747"/>
              </a:solidFill>
              <a:highlight>
                <a:srgbClr val="FFFFFF"/>
              </a:highlight>
              <a:latin typeface="Roboto"/>
              <a:ea typeface="Roboto"/>
              <a:cs typeface="Roboto"/>
              <a:sym typeface="Roboto"/>
            </a:endParaRPr>
          </a:p>
          <a:p>
            <a:pPr indent="0" lvl="0" marL="0" rtl="0" algn="l">
              <a:spcBef>
                <a:spcPts val="640"/>
              </a:spcBef>
              <a:spcAft>
                <a:spcPts val="0"/>
              </a:spcAft>
              <a:buNone/>
            </a:pPr>
            <a:r>
              <a:rPr lang="en-US" sz="2215">
                <a:solidFill>
                  <a:srgbClr val="474747"/>
                </a:solidFill>
                <a:highlight>
                  <a:srgbClr val="FFFFFF"/>
                </a:highlight>
                <a:latin typeface="Roboto"/>
                <a:ea typeface="Roboto"/>
                <a:cs typeface="Roboto"/>
                <a:sym typeface="Roboto"/>
              </a:rPr>
              <a:t>                                </a:t>
            </a:r>
            <a:r>
              <a:rPr lang="en-US" sz="3415">
                <a:solidFill>
                  <a:srgbClr val="474747"/>
                </a:solidFill>
                <a:highlight>
                  <a:srgbClr val="FFFFFF"/>
                </a:highlight>
                <a:latin typeface="Roboto"/>
                <a:ea typeface="Roboto"/>
                <a:cs typeface="Roboto"/>
                <a:sym typeface="Roboto"/>
              </a:rPr>
              <a:t>   (see attached- smart snack compliant guidelines, smart snack compliant)</a:t>
            </a:r>
            <a:endParaRPr sz="3415">
              <a:solidFill>
                <a:srgbClr val="474747"/>
              </a:solidFill>
              <a:highlight>
                <a:srgbClr val="FFFFFF"/>
              </a:highlight>
              <a:latin typeface="Roboto"/>
              <a:ea typeface="Roboto"/>
              <a:cs typeface="Roboto"/>
              <a:sym typeface="Roboto"/>
            </a:endParaRPr>
          </a:p>
          <a:p>
            <a:pPr indent="0" lvl="0" marL="0" rtl="0" algn="l">
              <a:spcBef>
                <a:spcPts val="640"/>
              </a:spcBef>
              <a:spcAft>
                <a:spcPts val="0"/>
              </a:spcAft>
              <a:buNone/>
            </a:pPr>
            <a:r>
              <a:t/>
            </a:r>
            <a:endParaRPr sz="3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g35e34d40505_2_0"/>
          <p:cNvSpPr txBox="1"/>
          <p:nvPr>
            <p:ph type="title"/>
          </p:nvPr>
        </p:nvSpPr>
        <p:spPr>
          <a:xfrm>
            <a:off x="457200" y="274650"/>
            <a:ext cx="85575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Nutrition Standards and Menu Planning</a:t>
            </a:r>
            <a:r>
              <a:rPr lang="en-US" sz="3600"/>
              <a:t> </a:t>
            </a:r>
            <a:endParaRPr sz="3600"/>
          </a:p>
          <a:p>
            <a:pPr indent="0" lvl="0" marL="0" rtl="0" algn="ctr">
              <a:spcBef>
                <a:spcPts val="0"/>
              </a:spcBef>
              <a:spcAft>
                <a:spcPts val="0"/>
              </a:spcAft>
              <a:buNone/>
            </a:pPr>
            <a:r>
              <a:rPr lang="en-US" sz="3600"/>
              <a:t>cont…</a:t>
            </a:r>
            <a:endParaRPr sz="3600"/>
          </a:p>
        </p:txBody>
      </p:sp>
      <p:sp>
        <p:nvSpPr>
          <p:cNvPr id="114" name="Google Shape;114;g35e34d40505_2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fontScale="55000" lnSpcReduction="20000"/>
          </a:bodyPr>
          <a:lstStyle/>
          <a:p>
            <a:pPr indent="-272952" lvl="0" marL="342900" rtl="0" algn="l">
              <a:spcBef>
                <a:spcPts val="640"/>
              </a:spcBef>
              <a:spcAft>
                <a:spcPts val="0"/>
              </a:spcAft>
              <a:buSzPct val="100000"/>
              <a:buChar char="•"/>
            </a:pPr>
            <a:r>
              <a:rPr b="1" lang="en-US" sz="3815"/>
              <a:t>Fresh and Local and Whole Food</a:t>
            </a:r>
            <a:r>
              <a:rPr lang="en-US" sz="3815"/>
              <a:t>s</a:t>
            </a:r>
            <a:endParaRPr sz="3815"/>
          </a:p>
          <a:p>
            <a:pPr indent="-213311" lvl="0" marL="342900" rtl="0" algn="l">
              <a:spcBef>
                <a:spcPts val="640"/>
              </a:spcBef>
              <a:spcAft>
                <a:spcPts val="0"/>
              </a:spcAft>
              <a:buSzPct val="60087"/>
              <a:buChar char="•"/>
            </a:pPr>
            <a:r>
              <a:rPr lang="en-US" sz="3507"/>
              <a:t>Lettuce for salads we get from Greybull Produce</a:t>
            </a:r>
            <a:endParaRPr sz="3507"/>
          </a:p>
          <a:p>
            <a:pPr indent="-202565" lvl="0" marL="342900" rtl="0" algn="l">
              <a:spcBef>
                <a:spcPts val="640"/>
              </a:spcBef>
              <a:spcAft>
                <a:spcPts val="0"/>
              </a:spcAft>
              <a:buSzPct val="51315"/>
              <a:buChar char="•"/>
            </a:pPr>
            <a:r>
              <a:rPr lang="en-US" sz="3507"/>
              <a:t>Fresh fruits: more expensive but try to menu at least 3 times a week </a:t>
            </a:r>
            <a:r>
              <a:rPr lang="en-US" sz="2876"/>
              <a:t>(kids and staff have seemed to like the fresh fruit cups we make)</a:t>
            </a:r>
            <a:endParaRPr sz="2876"/>
          </a:p>
          <a:p>
            <a:pPr indent="-229402" lvl="0" marL="342900" rtl="0" algn="l">
              <a:spcBef>
                <a:spcPts val="640"/>
              </a:spcBef>
              <a:spcAft>
                <a:spcPts val="0"/>
              </a:spcAft>
              <a:buSzPct val="73562"/>
              <a:buChar char="•"/>
            </a:pPr>
            <a:r>
              <a:rPr lang="en-US" sz="3491"/>
              <a:t>Whole Grains</a:t>
            </a:r>
            <a:r>
              <a:rPr lang="en-US" sz="3799"/>
              <a:t> </a:t>
            </a:r>
            <a:r>
              <a:rPr lang="en-US" sz="3196">
                <a:highlight>
                  <a:schemeClr val="lt1"/>
                </a:highlight>
                <a:latin typeface="Roboto"/>
                <a:ea typeface="Roboto"/>
                <a:cs typeface="Roboto"/>
                <a:sym typeface="Roboto"/>
              </a:rPr>
              <a:t>at least 80% of the grains offered each week must be whole grain-rich. This means a product must either be 100% whole grain, or contain at least 50% whole grain, with any remaining grains being enriched.  </a:t>
            </a:r>
            <a:endParaRPr sz="4414"/>
          </a:p>
          <a:p>
            <a:pPr indent="-251459" lvl="0" marL="342900" rtl="0" algn="l">
              <a:spcBef>
                <a:spcPts val="640"/>
              </a:spcBef>
              <a:spcAft>
                <a:spcPts val="0"/>
              </a:spcAft>
              <a:buSzPct val="77612"/>
              <a:buChar char="•"/>
            </a:pPr>
            <a:r>
              <a:rPr b="1" lang="en-US" sz="4123"/>
              <a:t>Accommodations for allergies and dietary needs are made.</a:t>
            </a:r>
            <a:r>
              <a:rPr b="1" lang="en-US" sz="3507"/>
              <a:t> </a:t>
            </a:r>
            <a:r>
              <a:rPr lang="en-US"/>
              <a:t> </a:t>
            </a:r>
            <a:r>
              <a:rPr lang="en-US" sz="3183"/>
              <a:t>Substitutions with like components are made for those students needing them </a:t>
            </a:r>
            <a:endParaRPr sz="3183"/>
          </a:p>
          <a:p>
            <a:pPr indent="-283698" lvl="0" marL="342900" rtl="0" algn="l">
              <a:spcBef>
                <a:spcPts val="640"/>
              </a:spcBef>
              <a:spcAft>
                <a:spcPts val="0"/>
              </a:spcAft>
              <a:buSzPct val="100000"/>
              <a:buChar char="•"/>
            </a:pPr>
            <a:r>
              <a:rPr b="1" lang="en-US" sz="4123"/>
              <a:t>Farm-to-school and scratch-cooking </a:t>
            </a:r>
            <a:endParaRPr b="1" sz="4123"/>
          </a:p>
          <a:p>
            <a:pPr indent="-213311" lvl="0" marL="342900" rtl="0" algn="l">
              <a:spcBef>
                <a:spcPts val="640"/>
              </a:spcBef>
              <a:spcAft>
                <a:spcPts val="0"/>
              </a:spcAft>
              <a:buSzPct val="60087"/>
              <a:buChar char="•"/>
            </a:pPr>
            <a:r>
              <a:rPr lang="en-US" sz="3507"/>
              <a:t>Would like to get more into farm-to school the only one we really do is for the lettuce.</a:t>
            </a:r>
            <a:endParaRPr sz="3507"/>
          </a:p>
          <a:p>
            <a:pPr indent="-213311" lvl="0" marL="342900" rtl="0" algn="l">
              <a:spcBef>
                <a:spcPts val="640"/>
              </a:spcBef>
              <a:spcAft>
                <a:spcPts val="0"/>
              </a:spcAft>
              <a:buSzPct val="60087"/>
              <a:buChar char="•"/>
            </a:pPr>
            <a:r>
              <a:rPr lang="en-US" sz="3507"/>
              <a:t>Would like to do more scratch-cooking, but more labor cost involved, and scratch items we have tried before the kids wouldn't eat.  We do some taco meat, sloppy joes, chili.</a:t>
            </a:r>
            <a:endParaRPr sz="3507"/>
          </a:p>
          <a:p>
            <a:pPr indent="0" lvl="0" marL="0" rtl="0" algn="l">
              <a:spcBef>
                <a:spcPts val="640"/>
              </a:spcBef>
              <a:spcAft>
                <a:spcPts val="0"/>
              </a:spcAft>
              <a:buNone/>
            </a:pPr>
            <a:r>
              <a:rPr lang="en-US"/>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g35e34d40505_2_5"/>
          <p:cNvSpPr txBox="1"/>
          <p:nvPr>
            <p:ph type="title"/>
          </p:nvPr>
        </p:nvSpPr>
        <p:spPr>
          <a:xfrm>
            <a:off x="96600" y="274650"/>
            <a:ext cx="89775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sz="3600">
                <a:latin typeface="Times New Roman"/>
                <a:ea typeface="Times New Roman"/>
                <a:cs typeface="Times New Roman"/>
                <a:sym typeface="Times New Roman"/>
              </a:rPr>
              <a:t>Nutrition Standards and Menu Planning</a:t>
            </a:r>
            <a:r>
              <a:rPr lang="en-US" sz="3600"/>
              <a:t> </a:t>
            </a:r>
            <a:endParaRPr sz="3600"/>
          </a:p>
          <a:p>
            <a:pPr indent="0" lvl="0" marL="0" rtl="0" algn="ctr">
              <a:spcBef>
                <a:spcPts val="0"/>
              </a:spcBef>
              <a:spcAft>
                <a:spcPts val="0"/>
              </a:spcAft>
              <a:buNone/>
            </a:pPr>
            <a:r>
              <a:rPr lang="en-US" sz="3600"/>
              <a:t>cont…</a:t>
            </a:r>
            <a:endParaRPr sz="3600"/>
          </a:p>
        </p:txBody>
      </p:sp>
      <p:sp>
        <p:nvSpPr>
          <p:cNvPr id="120" name="Google Shape;120;g35e34d40505_2_5"/>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640"/>
              </a:spcBef>
              <a:spcAft>
                <a:spcPts val="0"/>
              </a:spcAft>
              <a:buClr>
                <a:schemeClr val="dk1"/>
              </a:buClr>
              <a:buSzPts val="1100"/>
              <a:buFont typeface="Arial"/>
              <a:buNone/>
            </a:pPr>
            <a:r>
              <a:rPr b="1" lang="en-US" sz="1800"/>
              <a:t> Menu Building</a:t>
            </a:r>
            <a:r>
              <a:rPr lang="en-US" sz="1800"/>
              <a:t>:  All food items are entered into our software program Titan. Foods are created into Titan using nutrition label from manufactures.  Items are then credited whole apple credits as 1 cup of fruit, whole orange credits as ½ c fruit, 2 kiwi credits as ½ c fruit.  </a:t>
            </a:r>
            <a:endParaRPr sz="1800"/>
          </a:p>
          <a:p>
            <a:pPr indent="0" lvl="0" marL="0" rtl="0" algn="l">
              <a:spcBef>
                <a:spcPts val="640"/>
              </a:spcBef>
              <a:spcAft>
                <a:spcPts val="0"/>
              </a:spcAft>
              <a:buClr>
                <a:schemeClr val="dk1"/>
              </a:buClr>
              <a:buSzPts val="1100"/>
              <a:buFont typeface="Arial"/>
              <a:buNone/>
            </a:pPr>
            <a:r>
              <a:rPr lang="en-US" sz="1800"/>
              <a:t>        USDA has a buying guide that helps credit items.  Manufactures have Child Nutrition labels that tell how much and item, pizza, popcorn chicken, buns, cereal etc… will credit for. After the items are created then you can make your menu and Titan will figure if you are complaint for the day and  the whole week.   (see attached CN labels and Nutrition labels)    </a:t>
            </a:r>
            <a:endParaRPr sz="1800"/>
          </a:p>
          <a:p>
            <a:pPr indent="0" lvl="0" marL="0" rtl="0" algn="l">
              <a:spcBef>
                <a:spcPts val="36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t>   </a:t>
            </a:r>
            <a:r>
              <a:rPr lang="en-US" sz="3600">
                <a:latin typeface="Times New Roman"/>
                <a:ea typeface="Times New Roman"/>
                <a:cs typeface="Times New Roman"/>
                <a:sym typeface="Times New Roman"/>
              </a:rPr>
              <a:t>Training Hours and Struggles</a:t>
            </a:r>
            <a:endParaRPr sz="3600">
              <a:latin typeface="Times New Roman"/>
              <a:ea typeface="Times New Roman"/>
              <a:cs typeface="Times New Roman"/>
              <a:sym typeface="Times New Roman"/>
            </a:endParaRPr>
          </a:p>
        </p:txBody>
      </p:sp>
      <p:sp>
        <p:nvSpPr>
          <p:cNvPr id="126" name="Google Shape;126;p6"/>
          <p:cNvSpPr txBox="1"/>
          <p:nvPr>
            <p:ph idx="1" type="body"/>
          </p:nvPr>
        </p:nvSpPr>
        <p:spPr>
          <a:xfrm>
            <a:off x="457200" y="1284576"/>
            <a:ext cx="8229600" cy="4841700"/>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254000" lvl="0" marL="342900" rtl="0" algn="l">
              <a:spcBef>
                <a:spcPts val="640"/>
              </a:spcBef>
              <a:spcAft>
                <a:spcPts val="0"/>
              </a:spcAft>
              <a:buClr>
                <a:schemeClr val="dk1"/>
              </a:buClr>
              <a:buSzPts val="1800"/>
              <a:buChar char="•"/>
            </a:pPr>
            <a:r>
              <a:rPr lang="en-US" sz="1800"/>
              <a:t>Yearly Training: 6 hours/20 hour employee</a:t>
            </a:r>
            <a:endParaRPr sz="1800"/>
          </a:p>
          <a:p>
            <a:pPr indent="0" lvl="0" marL="0" rtl="0" algn="l">
              <a:spcBef>
                <a:spcPts val="640"/>
              </a:spcBef>
              <a:spcAft>
                <a:spcPts val="0"/>
              </a:spcAft>
              <a:buNone/>
            </a:pPr>
            <a:r>
              <a:rPr lang="en-US" sz="1800"/>
              <a:t>                                4 hours/under 20 hours</a:t>
            </a:r>
            <a:endParaRPr sz="1800"/>
          </a:p>
          <a:p>
            <a:pPr indent="-254000" lvl="0" marL="342900" rtl="0" algn="l">
              <a:spcBef>
                <a:spcPts val="640"/>
              </a:spcBef>
              <a:spcAft>
                <a:spcPts val="0"/>
              </a:spcAft>
              <a:buClr>
                <a:schemeClr val="dk1"/>
              </a:buClr>
              <a:buSzPts val="1800"/>
              <a:buChar char="•"/>
            </a:pPr>
            <a:r>
              <a:rPr lang="en-US" sz="1800"/>
              <a:t>Struggles of Food Service:  </a:t>
            </a:r>
            <a:endParaRPr sz="1800"/>
          </a:p>
          <a:p>
            <a:pPr indent="-285750" lvl="1" marL="742950" rtl="0" algn="l">
              <a:spcBef>
                <a:spcPts val="0"/>
              </a:spcBef>
              <a:spcAft>
                <a:spcPts val="0"/>
              </a:spcAft>
              <a:buSzPts val="1800"/>
              <a:buChar char="–"/>
            </a:pPr>
            <a:r>
              <a:rPr lang="en-US" sz="1800"/>
              <a:t>Cost of Food</a:t>
            </a:r>
            <a:endParaRPr sz="1800"/>
          </a:p>
          <a:p>
            <a:pPr indent="-285750" lvl="1" marL="742950" rtl="0" algn="l">
              <a:spcBef>
                <a:spcPts val="0"/>
              </a:spcBef>
              <a:spcAft>
                <a:spcPts val="0"/>
              </a:spcAft>
              <a:buSzPts val="1800"/>
              <a:buChar char="–"/>
            </a:pPr>
            <a:r>
              <a:rPr lang="en-US" sz="1800"/>
              <a:t>Food and Supplies are often out of stock</a:t>
            </a:r>
            <a:endParaRPr sz="1800"/>
          </a:p>
          <a:p>
            <a:pPr indent="0" lvl="0" marL="0" rtl="0" algn="l">
              <a:spcBef>
                <a:spcPts val="64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solidFill>
                  <a:schemeClr val="dk1"/>
                </a:solidFill>
                <a:latin typeface="Calibri"/>
                <a:ea typeface="Calibri"/>
                <a:cs typeface="Calibri"/>
                <a:sym typeface="Calibri"/>
              </a:rPr>
              <a:t> </a:t>
            </a:r>
            <a:r>
              <a:rPr lang="en-US" sz="3600">
                <a:solidFill>
                  <a:schemeClr val="dk1"/>
                </a:solidFill>
                <a:latin typeface="Times New Roman"/>
                <a:ea typeface="Times New Roman"/>
                <a:cs typeface="Times New Roman"/>
                <a:sym typeface="Times New Roman"/>
              </a:rPr>
              <a:t>Financial Overview</a:t>
            </a:r>
            <a:endParaRPr sz="3600">
              <a:latin typeface="Times New Roman"/>
              <a:ea typeface="Times New Roman"/>
              <a:cs typeface="Times New Roman"/>
              <a:sym typeface="Times New Roman"/>
            </a:endParaRPr>
          </a:p>
        </p:txBody>
      </p:sp>
      <p:sp>
        <p:nvSpPr>
          <p:cNvPr id="132" name="Google Shape;132;p7"/>
          <p:cNvSpPr txBox="1"/>
          <p:nvPr>
            <p:ph idx="1" type="body"/>
          </p:nvPr>
        </p:nvSpPr>
        <p:spPr>
          <a:xfrm>
            <a:off x="196825" y="1118825"/>
            <a:ext cx="8805600" cy="5739300"/>
          </a:xfrm>
          <a:prstGeom prst="rect">
            <a:avLst/>
          </a:prstGeom>
          <a:noFill/>
          <a:ln>
            <a:noFill/>
          </a:ln>
        </p:spPr>
        <p:txBody>
          <a:bodyPr anchorCtr="0" anchor="t" bIns="45700" lIns="91425" spcFirstLastPara="1" rIns="91425" wrap="square" tIns="45700">
            <a:normAutofit fontScale="47500" lnSpcReduction="20000"/>
          </a:bodyPr>
          <a:lstStyle/>
          <a:p>
            <a:pPr indent="-139700" lvl="0" marL="342900" rtl="0" algn="l">
              <a:spcBef>
                <a:spcPts val="0"/>
              </a:spcBef>
              <a:spcAft>
                <a:spcPts val="0"/>
              </a:spcAft>
              <a:buClr>
                <a:schemeClr val="dk1"/>
              </a:buClr>
              <a:buSzPct val="100000"/>
              <a:buNone/>
            </a:pPr>
            <a:r>
              <a:t/>
            </a:r>
            <a:endParaRPr/>
          </a:p>
          <a:p>
            <a:pPr indent="-260961" lvl="0" marL="342900" rtl="0" algn="l">
              <a:spcBef>
                <a:spcPts val="640"/>
              </a:spcBef>
              <a:spcAft>
                <a:spcPts val="0"/>
              </a:spcAft>
              <a:buClr>
                <a:schemeClr val="dk1"/>
              </a:buClr>
              <a:buSzPct val="100000"/>
              <a:buChar char="•"/>
            </a:pPr>
            <a:r>
              <a:rPr b="1" lang="en-US" sz="4020">
                <a:solidFill>
                  <a:schemeClr val="dk1"/>
                </a:solidFill>
              </a:rPr>
              <a:t>Funding Sources</a:t>
            </a:r>
            <a:r>
              <a:rPr lang="en-US" sz="4020">
                <a:solidFill>
                  <a:schemeClr val="dk1"/>
                </a:solidFill>
                <a:latin typeface="Calibri"/>
                <a:ea typeface="Calibri"/>
                <a:cs typeface="Calibri"/>
                <a:sym typeface="Calibri"/>
              </a:rPr>
              <a:t>:</a:t>
            </a:r>
            <a:endParaRPr sz="4020"/>
          </a:p>
          <a:p>
            <a:pPr indent="0" lvl="0" marL="457200" rtl="0" algn="l">
              <a:spcBef>
                <a:spcPts val="560"/>
              </a:spcBef>
              <a:spcAft>
                <a:spcPts val="0"/>
              </a:spcAft>
              <a:buNone/>
            </a:pPr>
            <a:r>
              <a:rPr lang="en-US" sz="2778">
                <a:solidFill>
                  <a:schemeClr val="dk1"/>
                </a:solidFill>
                <a:latin typeface="Calibri"/>
                <a:ea typeface="Calibri"/>
                <a:cs typeface="Calibri"/>
                <a:sym typeface="Calibri"/>
              </a:rPr>
              <a:t>• USDA reimbursements R</a:t>
            </a:r>
            <a:r>
              <a:rPr lang="en-US" sz="3178"/>
              <a:t>ates</a:t>
            </a:r>
            <a:r>
              <a:rPr lang="en-US" sz="2778">
                <a:solidFill>
                  <a:schemeClr val="dk1"/>
                </a:solidFill>
                <a:latin typeface="Calibri"/>
                <a:ea typeface="Calibri"/>
                <a:cs typeface="Calibri"/>
                <a:sym typeface="Calibri"/>
              </a:rPr>
              <a:t> </a:t>
            </a:r>
            <a:endParaRPr sz="3178"/>
          </a:p>
          <a:p>
            <a:pPr indent="0" lvl="0" marL="457200" rtl="0" algn="l">
              <a:spcBef>
                <a:spcPts val="560"/>
              </a:spcBef>
              <a:spcAft>
                <a:spcPts val="0"/>
              </a:spcAft>
              <a:buNone/>
            </a:pPr>
            <a:r>
              <a:rPr lang="en-US" sz="3178"/>
              <a:t>       </a:t>
            </a:r>
            <a:r>
              <a:rPr lang="en-US" sz="2814"/>
              <a:t>Free $4.54, Reduced $4.14, Paid $0.53</a:t>
            </a:r>
            <a:endParaRPr sz="2814"/>
          </a:p>
          <a:p>
            <a:pPr indent="0" lvl="0" marL="457200" rtl="0" algn="l">
              <a:spcBef>
                <a:spcPts val="560"/>
              </a:spcBef>
              <a:spcAft>
                <a:spcPts val="0"/>
              </a:spcAft>
              <a:buNone/>
            </a:pPr>
            <a:r>
              <a:rPr b="1" lang="en-US" sz="3293"/>
              <a:t>Federal Funding</a:t>
            </a:r>
            <a:r>
              <a:rPr b="1" lang="en-US" sz="2871"/>
              <a:t>: </a:t>
            </a:r>
            <a:r>
              <a:rPr lang="en-US" sz="2735">
                <a:highlight>
                  <a:srgbClr val="FFFFFF"/>
                </a:highlight>
              </a:rPr>
              <a:t>The primary source of funding for school food programs is through federal reimbursements from the U.S. Department of Agriculture.</a:t>
            </a:r>
            <a:endParaRPr sz="2449">
              <a:highlight>
                <a:srgbClr val="FFFFFF"/>
              </a:highlight>
            </a:endParaRPr>
          </a:p>
          <a:p>
            <a:pPr indent="0" lvl="0" marL="457200" rtl="0" algn="l">
              <a:spcBef>
                <a:spcPts val="560"/>
              </a:spcBef>
              <a:spcAft>
                <a:spcPts val="0"/>
              </a:spcAft>
              <a:buNone/>
            </a:pPr>
            <a:r>
              <a:rPr b="1" lang="en-US" sz="3379">
                <a:highlight>
                  <a:srgbClr val="FFFFFF"/>
                </a:highlight>
              </a:rPr>
              <a:t>Local Fundings:</a:t>
            </a:r>
            <a:r>
              <a:rPr lang="en-US" sz="2747">
                <a:highlight>
                  <a:srgbClr val="FFFFFF"/>
                </a:highlight>
              </a:rPr>
              <a:t> </a:t>
            </a:r>
            <a:r>
              <a:rPr lang="en-US" sz="2326">
                <a:highlight>
                  <a:srgbClr val="FFFFFF"/>
                </a:highlight>
              </a:rPr>
              <a:t> </a:t>
            </a:r>
            <a:r>
              <a:rPr lang="en-US" sz="2747">
                <a:highlight>
                  <a:srgbClr val="FFFFFF"/>
                </a:highlight>
              </a:rPr>
              <a:t>Receive</a:t>
            </a:r>
            <a:r>
              <a:rPr lang="en-US" sz="2747">
                <a:highlight>
                  <a:srgbClr val="FFFFFF"/>
                </a:highlight>
              </a:rPr>
              <a:t> donations, usually just the grade schools from parents or the PTG will help with negative balance</a:t>
            </a:r>
            <a:r>
              <a:rPr lang="en-US" sz="2778">
                <a:solidFill>
                  <a:schemeClr val="dk1"/>
                </a:solidFill>
                <a:latin typeface="Calibri"/>
                <a:ea typeface="Calibri"/>
                <a:cs typeface="Calibri"/>
                <a:sym typeface="Calibri"/>
              </a:rPr>
              <a:t> </a:t>
            </a:r>
            <a:r>
              <a:rPr lang="en-US" sz="2501">
                <a:solidFill>
                  <a:schemeClr val="dk1"/>
                </a:solidFill>
                <a:latin typeface="Calibri"/>
                <a:ea typeface="Calibri"/>
                <a:cs typeface="Calibri"/>
                <a:sym typeface="Calibri"/>
              </a:rPr>
              <a:t>  </a:t>
            </a:r>
            <a:endParaRPr sz="2501">
              <a:solidFill>
                <a:schemeClr val="dk1"/>
              </a:solidFill>
              <a:latin typeface="Calibri"/>
              <a:ea typeface="Calibri"/>
              <a:cs typeface="Calibri"/>
              <a:sym typeface="Calibri"/>
            </a:endParaRPr>
          </a:p>
          <a:p>
            <a:pPr indent="0" lvl="0" marL="457200" rtl="0" algn="l">
              <a:spcBef>
                <a:spcPts val="560"/>
              </a:spcBef>
              <a:spcAft>
                <a:spcPts val="0"/>
              </a:spcAft>
              <a:buNone/>
            </a:pPr>
            <a:r>
              <a:rPr b="1" lang="en-US" sz="3554">
                <a:solidFill>
                  <a:schemeClr val="dk1"/>
                </a:solidFill>
              </a:rPr>
              <a:t>A la carte sales:</a:t>
            </a:r>
            <a:r>
              <a:rPr lang="en-US" sz="4194">
                <a:solidFill>
                  <a:schemeClr val="dk1"/>
                </a:solidFill>
                <a:latin typeface="Calibri"/>
                <a:ea typeface="Calibri"/>
                <a:cs typeface="Calibri"/>
                <a:sym typeface="Calibri"/>
              </a:rPr>
              <a:t> </a:t>
            </a:r>
            <a:r>
              <a:rPr lang="en-US" sz="3141">
                <a:solidFill>
                  <a:schemeClr val="dk1"/>
                </a:solidFill>
                <a:latin typeface="Calibri"/>
                <a:ea typeface="Calibri"/>
                <a:cs typeface="Calibri"/>
                <a:sym typeface="Calibri"/>
              </a:rPr>
              <a:t> </a:t>
            </a:r>
            <a:r>
              <a:rPr lang="en-US" sz="2552">
                <a:solidFill>
                  <a:schemeClr val="dk1"/>
                </a:solidFill>
                <a:latin typeface="Calibri"/>
                <a:ea typeface="Calibri"/>
                <a:cs typeface="Calibri"/>
                <a:sym typeface="Calibri"/>
              </a:rPr>
              <a:t>Contribute</a:t>
            </a:r>
            <a:r>
              <a:rPr lang="en-US" sz="2552"/>
              <a:t>s to Food Service revenue  This year we made $14,750 from A La Carte sales and $878 from  Adult sales  (This is the first year we have sold snacks.  Last year we did some adult meals and a la carte entrees and 2nd milks.  Adult meals and letting kids buy extra entree or meals was stopped in 2020.)      </a:t>
            </a:r>
            <a:r>
              <a:rPr lang="en-US" sz="2341"/>
              <a:t>                                                                                                                                  </a:t>
            </a:r>
            <a:endParaRPr sz="2341"/>
          </a:p>
          <a:p>
            <a:pPr indent="-235561" lvl="0" marL="342900" rtl="0" algn="l">
              <a:spcBef>
                <a:spcPts val="640"/>
              </a:spcBef>
              <a:spcAft>
                <a:spcPts val="0"/>
              </a:spcAft>
              <a:buClr>
                <a:schemeClr val="dk1"/>
              </a:buClr>
              <a:buSzPct val="100000"/>
              <a:buChar char="•"/>
            </a:pPr>
            <a:r>
              <a:rPr lang="en-US" sz="3178">
                <a:solidFill>
                  <a:schemeClr val="dk1"/>
                </a:solidFill>
                <a:latin typeface="Calibri"/>
                <a:ea typeface="Calibri"/>
                <a:cs typeface="Calibri"/>
                <a:sym typeface="Calibri"/>
              </a:rPr>
              <a:t>Annual Budget Snapshot:</a:t>
            </a:r>
            <a:endParaRPr sz="3178"/>
          </a:p>
          <a:p>
            <a:pPr indent="0" lvl="0" marL="457200" rtl="0" algn="l">
              <a:spcBef>
                <a:spcPts val="560"/>
              </a:spcBef>
              <a:spcAft>
                <a:spcPts val="0"/>
              </a:spcAft>
              <a:buNone/>
            </a:pPr>
            <a:r>
              <a:rPr lang="en-US" sz="2778">
                <a:solidFill>
                  <a:schemeClr val="dk1"/>
                </a:solidFill>
                <a:latin typeface="Calibri"/>
                <a:ea typeface="Calibri"/>
                <a:cs typeface="Calibri"/>
                <a:sym typeface="Calibri"/>
              </a:rPr>
              <a:t>• Revenues vs. expenditures</a:t>
            </a:r>
            <a:endParaRPr sz="3178"/>
          </a:p>
          <a:p>
            <a:pPr indent="0" lvl="0" marL="457200" rtl="0" algn="l">
              <a:spcBef>
                <a:spcPts val="560"/>
              </a:spcBef>
              <a:spcAft>
                <a:spcPts val="0"/>
              </a:spcAft>
              <a:buNone/>
            </a:pPr>
            <a:r>
              <a:rPr lang="en-US" sz="2778">
                <a:solidFill>
                  <a:schemeClr val="dk1"/>
                </a:solidFill>
                <a:latin typeface="Calibri"/>
                <a:ea typeface="Calibri"/>
                <a:cs typeface="Calibri"/>
                <a:sym typeface="Calibri"/>
              </a:rPr>
              <a:t>• Cost per meal</a:t>
            </a:r>
            <a:endParaRPr sz="3178"/>
          </a:p>
          <a:p>
            <a:pPr indent="-248261" lvl="0" marL="342900" rtl="0" algn="l">
              <a:spcBef>
                <a:spcPts val="640"/>
              </a:spcBef>
              <a:spcAft>
                <a:spcPts val="0"/>
              </a:spcAft>
              <a:buClr>
                <a:schemeClr val="dk1"/>
              </a:buClr>
              <a:buSzPct val="100000"/>
              <a:buChar char="•"/>
            </a:pPr>
            <a:r>
              <a:rPr b="1" lang="en-US" sz="3599">
                <a:solidFill>
                  <a:schemeClr val="dk1"/>
                </a:solidFill>
              </a:rPr>
              <a:t>Sustainability Efforts</a:t>
            </a:r>
            <a:r>
              <a:rPr lang="en-US" sz="3599">
                <a:solidFill>
                  <a:schemeClr val="dk1"/>
                </a:solidFill>
                <a:latin typeface="Calibri"/>
                <a:ea typeface="Calibri"/>
                <a:cs typeface="Calibri"/>
                <a:sym typeface="Calibri"/>
              </a:rPr>
              <a:t> </a:t>
            </a:r>
            <a:r>
              <a:rPr b="1" lang="en-US" sz="3599">
                <a:solidFill>
                  <a:schemeClr val="dk1"/>
                </a:solidFill>
              </a:rPr>
              <a:t>To keep cost and waste down</a:t>
            </a:r>
            <a:endParaRPr b="1" sz="3599"/>
          </a:p>
          <a:p>
            <a:pPr indent="0" lvl="0" marL="457200" rtl="0" algn="l">
              <a:spcBef>
                <a:spcPts val="560"/>
              </a:spcBef>
              <a:spcAft>
                <a:spcPts val="0"/>
              </a:spcAft>
              <a:buNone/>
            </a:pPr>
            <a:r>
              <a:rPr lang="en-US" sz="2988"/>
              <a:t>*</a:t>
            </a:r>
            <a:r>
              <a:rPr lang="en-US" sz="2988">
                <a:solidFill>
                  <a:schemeClr val="dk1"/>
                </a:solidFill>
                <a:latin typeface="Calibri"/>
                <a:ea typeface="Calibri"/>
                <a:cs typeface="Calibri"/>
                <a:sym typeface="Calibri"/>
              </a:rPr>
              <a:t> </a:t>
            </a:r>
            <a:r>
              <a:rPr lang="en-US" sz="3409">
                <a:solidFill>
                  <a:schemeClr val="dk1"/>
                </a:solidFill>
              </a:rPr>
              <a:t>Waste </a:t>
            </a:r>
            <a:r>
              <a:rPr lang="en-US" sz="3409"/>
              <a:t>R</a:t>
            </a:r>
            <a:r>
              <a:rPr lang="en-US" sz="3409">
                <a:solidFill>
                  <a:schemeClr val="dk1"/>
                </a:solidFill>
              </a:rPr>
              <a:t>eduction</a:t>
            </a:r>
            <a:r>
              <a:rPr lang="en-US" sz="3409"/>
              <a:t>:</a:t>
            </a:r>
            <a:r>
              <a:rPr lang="en-US" sz="2988"/>
              <a:t> </a:t>
            </a:r>
            <a:r>
              <a:rPr lang="en-US" sz="2651"/>
              <a:t>Using offer vs serve helps reduce food waste.  This allows us to cook the amount of food needed.</a:t>
            </a:r>
            <a:endParaRPr sz="2651"/>
          </a:p>
          <a:p>
            <a:pPr indent="0" lvl="0" marL="457200" rtl="0" algn="l">
              <a:spcBef>
                <a:spcPts val="560"/>
              </a:spcBef>
              <a:spcAft>
                <a:spcPts val="0"/>
              </a:spcAft>
              <a:buNone/>
            </a:pPr>
            <a:r>
              <a:rPr lang="en-US" sz="2651"/>
              <a:t>     Ex..out of 600 kids eating I know only about 500 will take the green beans so we will only cook 500 servings vs the 600</a:t>
            </a:r>
            <a:endParaRPr sz="2651"/>
          </a:p>
          <a:p>
            <a:pPr indent="0" lvl="0" marL="457200" rtl="0" algn="l">
              <a:spcBef>
                <a:spcPts val="560"/>
              </a:spcBef>
              <a:spcAft>
                <a:spcPts val="0"/>
              </a:spcAft>
              <a:buNone/>
            </a:pPr>
            <a:r>
              <a:rPr lang="en-US" sz="2651"/>
              <a:t>        Order amount of food  that we need so we are not throwing out spoiled or out dated food.</a:t>
            </a:r>
            <a:endParaRPr sz="2651"/>
          </a:p>
          <a:p>
            <a:pPr indent="0" lvl="0" marL="457200" rtl="0" algn="l">
              <a:spcBef>
                <a:spcPts val="560"/>
              </a:spcBef>
              <a:spcAft>
                <a:spcPts val="0"/>
              </a:spcAft>
              <a:buNone/>
            </a:pPr>
            <a:r>
              <a:rPr lang="en-US" sz="2651"/>
              <a:t>*</a:t>
            </a:r>
            <a:r>
              <a:rPr lang="en-US" sz="3436"/>
              <a:t>Price </a:t>
            </a:r>
            <a:r>
              <a:rPr lang="en-US" sz="3436"/>
              <a:t>Comparison</a:t>
            </a:r>
            <a:r>
              <a:rPr lang="en-US" sz="3436"/>
              <a:t>:</a:t>
            </a:r>
            <a:r>
              <a:rPr lang="en-US" sz="3015"/>
              <a:t> </a:t>
            </a:r>
            <a:r>
              <a:rPr lang="en-US" sz="2651"/>
              <a:t>Compare prices between our two food suppliers.  Most food comes </a:t>
            </a:r>
            <a:r>
              <a:rPr lang="en-US" sz="2651"/>
              <a:t>from</a:t>
            </a:r>
            <a:r>
              <a:rPr lang="en-US" sz="2651"/>
              <a:t> Sysco we are in a CO-OP that helps keep our cost down a little.  </a:t>
            </a:r>
            <a:endParaRPr sz="2651"/>
          </a:p>
          <a:p>
            <a:pPr indent="0" lvl="0" marL="457200" rtl="0" algn="l">
              <a:spcBef>
                <a:spcPts val="560"/>
              </a:spcBef>
              <a:spcAft>
                <a:spcPts val="0"/>
              </a:spcAft>
              <a:buNone/>
            </a:pPr>
            <a:r>
              <a:rPr lang="en-US" sz="2259"/>
              <a:t> </a:t>
            </a:r>
            <a:r>
              <a:rPr lang="en-US" sz="2596"/>
              <a:t> </a:t>
            </a:r>
            <a:endParaRPr sz="2596"/>
          </a:p>
          <a:p>
            <a:pPr indent="0" lvl="0" marL="457200" rtl="0" algn="l">
              <a:spcBef>
                <a:spcPts val="560"/>
              </a:spcBef>
              <a:spcAft>
                <a:spcPts val="0"/>
              </a:spcAft>
              <a:buNone/>
            </a:pPr>
            <a:r>
              <a:rPr lang="en-US" sz="2778"/>
              <a:t> </a:t>
            </a:r>
            <a:endParaRPr sz="2778"/>
          </a:p>
          <a:p>
            <a:pPr indent="0" lvl="0" marL="457200" rtl="0" algn="l">
              <a:spcBef>
                <a:spcPts val="560"/>
              </a:spcBef>
              <a:spcAft>
                <a:spcPts val="0"/>
              </a:spcAft>
              <a:buNone/>
            </a:pPr>
            <a:r>
              <a:rPr lang="en-US" sz="2778"/>
              <a:t>      </a:t>
            </a:r>
            <a:endParaRPr sz="3178"/>
          </a:p>
          <a:p>
            <a:pPr indent="0" lvl="0" marL="457200" rtl="0" algn="l">
              <a:spcBef>
                <a:spcPts val="560"/>
              </a:spcBef>
              <a:spcAft>
                <a:spcPts val="0"/>
              </a:spcAft>
              <a:buNone/>
            </a:pPr>
            <a:r>
              <a:t/>
            </a:r>
            <a:endParaRPr sz="2967"/>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solidFill>
                  <a:schemeClr val="dk1"/>
                </a:solidFill>
                <a:latin typeface="Calibri"/>
                <a:ea typeface="Calibri"/>
                <a:cs typeface="Calibri"/>
                <a:sym typeface="Calibri"/>
              </a:rPr>
              <a:t> </a:t>
            </a:r>
            <a:r>
              <a:rPr lang="en-US" sz="3600">
                <a:latin typeface="Times New Roman"/>
                <a:ea typeface="Times New Roman"/>
                <a:cs typeface="Times New Roman"/>
                <a:sym typeface="Times New Roman"/>
              </a:rPr>
              <a:t>Participation</a:t>
            </a:r>
            <a:endParaRPr sz="3600">
              <a:latin typeface="Times New Roman"/>
              <a:ea typeface="Times New Roman"/>
              <a:cs typeface="Times New Roman"/>
              <a:sym typeface="Times New Roman"/>
            </a:endParaRPr>
          </a:p>
        </p:txBody>
      </p:sp>
      <p:sp>
        <p:nvSpPr>
          <p:cNvPr id="138" name="Google Shape;138;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139700" lvl="0" marL="342900" rtl="0" algn="l">
              <a:spcBef>
                <a:spcPts val="0"/>
              </a:spcBef>
              <a:spcAft>
                <a:spcPts val="0"/>
              </a:spcAft>
              <a:buClr>
                <a:schemeClr val="dk1"/>
              </a:buClr>
              <a:buSzPct val="100000"/>
              <a:buNone/>
            </a:pPr>
            <a:r>
              <a:t/>
            </a:r>
            <a:endParaRPr/>
          </a:p>
          <a:p>
            <a:pPr indent="0" lvl="0" marL="342900" rtl="0" algn="l">
              <a:spcBef>
                <a:spcPts val="640"/>
              </a:spcBef>
              <a:spcAft>
                <a:spcPts val="0"/>
              </a:spcAft>
              <a:buNone/>
            </a:pPr>
            <a:r>
              <a:t/>
            </a:r>
            <a:endParaRPr/>
          </a:p>
          <a:p>
            <a:pPr indent="-281940" lvl="0" marL="342900" rtl="0" algn="l">
              <a:spcBef>
                <a:spcPts val="640"/>
              </a:spcBef>
              <a:spcAft>
                <a:spcPts val="0"/>
              </a:spcAft>
              <a:buClr>
                <a:schemeClr val="dk1"/>
              </a:buClr>
              <a:buSzPct val="106666"/>
              <a:buChar char="•"/>
            </a:pPr>
            <a:r>
              <a:rPr b="1" lang="en-US" sz="3000">
                <a:solidFill>
                  <a:schemeClr val="dk1"/>
                </a:solidFill>
              </a:rPr>
              <a:t>Participation</a:t>
            </a:r>
            <a:r>
              <a:rPr b="1" lang="en-US" sz="3000"/>
              <a:t>:</a:t>
            </a:r>
            <a:r>
              <a:rPr lang="en-US"/>
              <a:t>  </a:t>
            </a:r>
            <a:r>
              <a:rPr lang="en-US" sz="2500"/>
              <a:t>Participation has gone back up. After going back to being paid in 22/23 sy the numbers dropped to approx 450 average meals served per day.  Up to average around 600 meals per day this school year (see attached meals served)</a:t>
            </a:r>
            <a:endParaRPr sz="2500"/>
          </a:p>
          <a:p>
            <a:pPr indent="0" lvl="0" marL="0" rtl="0" algn="l">
              <a:spcBef>
                <a:spcPts val="640"/>
              </a:spcBef>
              <a:spcAft>
                <a:spcPts val="0"/>
              </a:spcAft>
              <a:buNone/>
            </a:pPr>
            <a:r>
              <a:rPr lang="en-US" sz="2500"/>
              <a:t>  </a:t>
            </a:r>
            <a:endParaRPr sz="2500"/>
          </a:p>
          <a:p>
            <a:pPr indent="-219709" lvl="0" marL="342900" rtl="0" algn="l">
              <a:spcBef>
                <a:spcPts val="640"/>
              </a:spcBef>
              <a:spcAft>
                <a:spcPts val="0"/>
              </a:spcAft>
              <a:buSzPct val="60000"/>
              <a:buChar char="•"/>
            </a:pPr>
            <a:r>
              <a:rPr b="1" lang="en-US" sz="3000"/>
              <a:t>Contributes</a:t>
            </a:r>
            <a:r>
              <a:rPr b="1" lang="en-US" sz="3000"/>
              <a:t> to:</a:t>
            </a:r>
            <a:r>
              <a:rPr b="1" lang="en-US"/>
              <a:t> </a:t>
            </a:r>
            <a:endParaRPr b="1" sz="2567"/>
          </a:p>
          <a:p>
            <a:pPr indent="-191598" lvl="0" marL="342900" rtl="0" algn="l">
              <a:spcBef>
                <a:spcPts val="640"/>
              </a:spcBef>
              <a:spcAft>
                <a:spcPts val="0"/>
              </a:spcAft>
              <a:buSzPct val="45473"/>
              <a:buChar char="•"/>
            </a:pPr>
            <a:r>
              <a:rPr lang="en-US" sz="2567"/>
              <a:t>Serving foods that kids like.  </a:t>
            </a:r>
            <a:endParaRPr sz="2567"/>
          </a:p>
          <a:p>
            <a:pPr indent="-191598" lvl="0" marL="342900" rtl="0" algn="l">
              <a:spcBef>
                <a:spcPts val="640"/>
              </a:spcBef>
              <a:spcAft>
                <a:spcPts val="0"/>
              </a:spcAft>
              <a:buSzPct val="45473"/>
              <a:buChar char="•"/>
            </a:pPr>
            <a:r>
              <a:rPr lang="en-US" sz="2567"/>
              <a:t>Trying to offer better </a:t>
            </a:r>
            <a:r>
              <a:rPr lang="en-US" sz="2567"/>
              <a:t>variety</a:t>
            </a:r>
            <a:r>
              <a:rPr lang="en-US" sz="2567"/>
              <a:t> of fresh fruits.  </a:t>
            </a:r>
            <a:endParaRPr sz="2567"/>
          </a:p>
          <a:p>
            <a:pPr indent="-191598" lvl="0" marL="342900" rtl="0" algn="l">
              <a:spcBef>
                <a:spcPts val="640"/>
              </a:spcBef>
              <a:spcAft>
                <a:spcPts val="0"/>
              </a:spcAft>
              <a:buSzPct val="45473"/>
              <a:buChar char="•"/>
            </a:pPr>
            <a:r>
              <a:rPr lang="en-US" sz="2567"/>
              <a:t>Mixing the </a:t>
            </a:r>
            <a:r>
              <a:rPr lang="en-US" sz="2567"/>
              <a:t>menu</a:t>
            </a:r>
            <a:r>
              <a:rPr lang="en-US" sz="2567"/>
              <a:t> up, not keeping it exactly the same every 5 weeks</a:t>
            </a:r>
            <a:endParaRPr sz="2567"/>
          </a:p>
          <a:p>
            <a:pPr indent="-191598" lvl="0" marL="342900" rtl="0" algn="l">
              <a:spcBef>
                <a:spcPts val="640"/>
              </a:spcBef>
              <a:spcAft>
                <a:spcPts val="0"/>
              </a:spcAft>
              <a:buSzPct val="45473"/>
              <a:buChar char="•"/>
            </a:pPr>
            <a:r>
              <a:rPr lang="en-US" sz="2567"/>
              <a:t>More kids may be free due to medicaid being used as a source of qualifying for free. </a:t>
            </a:r>
            <a:endParaRPr sz="2567"/>
          </a:p>
          <a:p>
            <a:pPr indent="-191598" lvl="0" marL="342900" rtl="0" algn="l">
              <a:spcBef>
                <a:spcPts val="640"/>
              </a:spcBef>
              <a:spcAft>
                <a:spcPts val="0"/>
              </a:spcAft>
              <a:buSzPct val="45473"/>
              <a:buChar char="•"/>
            </a:pPr>
            <a:r>
              <a:rPr lang="en-US" sz="2567"/>
              <a:t>2 Schools being CEP Sites</a:t>
            </a:r>
            <a:endParaRPr sz="2567"/>
          </a:p>
          <a:p>
            <a:pPr indent="0" lvl="0" marL="342900" rtl="0" algn="l">
              <a:spcBef>
                <a:spcPts val="640"/>
              </a:spcBef>
              <a:spcAft>
                <a:spcPts val="0"/>
              </a:spcAft>
              <a:buNone/>
            </a:pPr>
            <a:r>
              <a:t/>
            </a:r>
            <a:endParaRPr sz="2567"/>
          </a:p>
          <a:p>
            <a:pPr indent="0" lvl="0" marL="0" rtl="0" algn="l">
              <a:spcBef>
                <a:spcPts val="64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solidFill>
                  <a:schemeClr val="dk1"/>
                </a:solidFill>
                <a:latin typeface="Calibri"/>
                <a:ea typeface="Calibri"/>
                <a:cs typeface="Calibri"/>
                <a:sym typeface="Calibri"/>
              </a:rPr>
              <a:t> </a:t>
            </a:r>
            <a:r>
              <a:rPr lang="en-US" sz="3600">
                <a:solidFill>
                  <a:schemeClr val="dk1"/>
                </a:solidFill>
                <a:latin typeface="Times New Roman"/>
                <a:ea typeface="Times New Roman"/>
                <a:cs typeface="Times New Roman"/>
                <a:sym typeface="Times New Roman"/>
              </a:rPr>
              <a:t>Challenges &amp; Opportunities</a:t>
            </a:r>
            <a:endParaRPr sz="3600">
              <a:latin typeface="Times New Roman"/>
              <a:ea typeface="Times New Roman"/>
              <a:cs typeface="Times New Roman"/>
              <a:sym typeface="Times New Roman"/>
            </a:endParaRPr>
          </a:p>
        </p:txBody>
      </p:sp>
      <p:sp>
        <p:nvSpPr>
          <p:cNvPr id="144" name="Google Shape;144;p9"/>
          <p:cNvSpPr txBox="1"/>
          <p:nvPr>
            <p:ph idx="1" type="body"/>
          </p:nvPr>
        </p:nvSpPr>
        <p:spPr>
          <a:xfrm>
            <a:off x="145025" y="1600200"/>
            <a:ext cx="8847300" cy="4526100"/>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254000" lvl="0" marL="342900" rtl="0" algn="l">
              <a:spcBef>
                <a:spcPts val="640"/>
              </a:spcBef>
              <a:spcAft>
                <a:spcPts val="0"/>
              </a:spcAft>
              <a:buClr>
                <a:schemeClr val="dk1"/>
              </a:buClr>
              <a:buSzPts val="1800"/>
              <a:buChar char="•"/>
            </a:pPr>
            <a:r>
              <a:rPr b="1" lang="en-US" sz="1800">
                <a:solidFill>
                  <a:schemeClr val="dk1"/>
                </a:solidFill>
              </a:rPr>
              <a:t>Rising food/labor costs.</a:t>
            </a:r>
            <a:endParaRPr b="1" sz="1800"/>
          </a:p>
          <a:p>
            <a:pPr indent="-254000" lvl="0" marL="342900" rtl="0" algn="l">
              <a:spcBef>
                <a:spcPts val="640"/>
              </a:spcBef>
              <a:spcAft>
                <a:spcPts val="0"/>
              </a:spcAft>
              <a:buClr>
                <a:schemeClr val="dk1"/>
              </a:buClr>
              <a:buSzPts val="1800"/>
              <a:buChar char="•"/>
            </a:pPr>
            <a:r>
              <a:rPr b="1" lang="en-US" sz="1800">
                <a:solidFill>
                  <a:schemeClr val="dk1"/>
                </a:solidFill>
              </a:rPr>
              <a:t>Expanding participation</a:t>
            </a:r>
            <a:r>
              <a:rPr b="1" lang="en-US" sz="1800"/>
              <a:t>:</a:t>
            </a:r>
            <a:r>
              <a:rPr lang="en-US" sz="1800"/>
              <a:t> </a:t>
            </a:r>
            <a:endParaRPr sz="1800"/>
          </a:p>
          <a:p>
            <a:pPr indent="-254000" lvl="0" marL="342900" rtl="0" algn="l">
              <a:spcBef>
                <a:spcPts val="640"/>
              </a:spcBef>
              <a:spcAft>
                <a:spcPts val="0"/>
              </a:spcAft>
              <a:buSzPts val="1800"/>
              <a:buChar char="•"/>
            </a:pPr>
            <a:r>
              <a:rPr lang="en-US" sz="1800"/>
              <a:t>Having breakfast in the classrooms</a:t>
            </a:r>
            <a:endParaRPr sz="1800"/>
          </a:p>
          <a:p>
            <a:pPr indent="-254000" lvl="0" marL="342900" rtl="0" algn="l">
              <a:spcBef>
                <a:spcPts val="640"/>
              </a:spcBef>
              <a:spcAft>
                <a:spcPts val="0"/>
              </a:spcAft>
              <a:buSzPts val="1800"/>
              <a:buChar char="•"/>
            </a:pPr>
            <a:r>
              <a:rPr lang="en-US" sz="1800"/>
              <a:t>2nd breakfast at high school</a:t>
            </a:r>
            <a:endParaRPr sz="1800"/>
          </a:p>
          <a:p>
            <a:pPr indent="-254000" lvl="0" marL="342900" rtl="0" algn="l">
              <a:spcBef>
                <a:spcPts val="640"/>
              </a:spcBef>
              <a:spcAft>
                <a:spcPts val="0"/>
              </a:spcAft>
              <a:buSzPts val="1800"/>
              <a:buChar char="•"/>
            </a:pPr>
            <a:r>
              <a:rPr lang="en-US" sz="1800"/>
              <a:t>Getting High Schoolers to eat school lunch</a:t>
            </a:r>
            <a:endParaRPr sz="1800"/>
          </a:p>
          <a:p>
            <a:pPr indent="0" lvl="0" marL="0" rtl="0" algn="l">
              <a:spcBef>
                <a:spcPts val="640"/>
              </a:spcBef>
              <a:spcAft>
                <a:spcPts val="0"/>
              </a:spcAft>
              <a:buClr>
                <a:schemeClr val="dk1"/>
              </a:buClr>
              <a:buSzPts val="1100"/>
              <a:buFont typeface="Arial"/>
              <a:buNone/>
            </a:pPr>
            <a:r>
              <a:t/>
            </a:r>
            <a:endParaRPr sz="1816"/>
          </a:p>
          <a:p>
            <a:pPr indent="0" lvl="0" marL="0" rtl="0" algn="l">
              <a:spcBef>
                <a:spcPts val="640"/>
              </a:spcBef>
              <a:spcAft>
                <a:spcPts val="0"/>
              </a:spcAft>
              <a:buNone/>
            </a:pPr>
            <a:r>
              <a:t/>
            </a:r>
            <a:endParaRPr sz="2112"/>
          </a:p>
          <a:p>
            <a:pPr indent="0" lvl="0" marL="0" rtl="0" algn="l">
              <a:spcBef>
                <a:spcPts val="640"/>
              </a:spcBef>
              <a:spcAft>
                <a:spcPts val="0"/>
              </a:spcAft>
              <a:buClr>
                <a:schemeClr val="dk1"/>
              </a:buClr>
              <a:buSzPts val="1100"/>
              <a:buFont typeface="Arial"/>
              <a:buNone/>
            </a:pPr>
            <a:r>
              <a:rPr lang="en-US" sz="2112"/>
              <a:t>        </a:t>
            </a:r>
            <a:endParaRPr sz="2500"/>
          </a:p>
          <a:p>
            <a:pPr indent="0" lvl="0" marL="0" rtl="0" algn="l">
              <a:spcBef>
                <a:spcPts val="640"/>
              </a:spcBef>
              <a:spcAft>
                <a:spcPts val="0"/>
              </a:spcAft>
              <a:buNone/>
            </a:pPr>
            <a:r>
              <a:rPr lang="en-US" sz="2112"/>
              <a:t>        </a:t>
            </a:r>
            <a:endParaRPr sz="2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solidFill>
                  <a:schemeClr val="dk1"/>
                </a:solidFill>
                <a:latin typeface="Calibri"/>
                <a:ea typeface="Calibri"/>
                <a:cs typeface="Calibri"/>
                <a:sym typeface="Calibri"/>
              </a:rPr>
              <a:t> </a:t>
            </a:r>
            <a:r>
              <a:rPr lang="en-US" sz="3600">
                <a:solidFill>
                  <a:schemeClr val="dk1"/>
                </a:solidFill>
                <a:latin typeface="Times New Roman"/>
                <a:ea typeface="Times New Roman"/>
                <a:cs typeface="Times New Roman"/>
                <a:sym typeface="Times New Roman"/>
              </a:rPr>
              <a:t>Future </a:t>
            </a:r>
            <a:r>
              <a:rPr lang="en-US" sz="3600">
                <a:latin typeface="Times New Roman"/>
                <a:ea typeface="Times New Roman"/>
                <a:cs typeface="Times New Roman"/>
                <a:sym typeface="Times New Roman"/>
              </a:rPr>
              <a:t>Ideas &amp;</a:t>
            </a:r>
            <a:r>
              <a:rPr lang="en-US" sz="3600">
                <a:solidFill>
                  <a:schemeClr val="dk1"/>
                </a:solidFill>
                <a:latin typeface="Times New Roman"/>
                <a:ea typeface="Times New Roman"/>
                <a:cs typeface="Times New Roman"/>
                <a:sym typeface="Times New Roman"/>
              </a:rPr>
              <a:t> Goals</a:t>
            </a:r>
            <a:endParaRPr sz="3600">
              <a:latin typeface="Times New Roman"/>
              <a:ea typeface="Times New Roman"/>
              <a:cs typeface="Times New Roman"/>
              <a:sym typeface="Times New Roman"/>
            </a:endParaRPr>
          </a:p>
        </p:txBody>
      </p:sp>
      <p:sp>
        <p:nvSpPr>
          <p:cNvPr id="150" name="Google Shape;150;p10"/>
          <p:cNvSpPr txBox="1"/>
          <p:nvPr>
            <p:ph idx="1" type="body"/>
          </p:nvPr>
        </p:nvSpPr>
        <p:spPr>
          <a:xfrm>
            <a:off x="457200" y="1600200"/>
            <a:ext cx="8229600" cy="5093700"/>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254000" lvl="0" marL="342900" rtl="0" algn="l">
              <a:spcBef>
                <a:spcPts val="640"/>
              </a:spcBef>
              <a:spcAft>
                <a:spcPts val="0"/>
              </a:spcAft>
              <a:buClr>
                <a:schemeClr val="dk1"/>
              </a:buClr>
              <a:buSzPts val="1800"/>
              <a:buChar char="•"/>
            </a:pPr>
            <a:r>
              <a:rPr b="1" lang="en-US" sz="1800">
                <a:solidFill>
                  <a:schemeClr val="dk1"/>
                </a:solidFill>
              </a:rPr>
              <a:t>Menu </a:t>
            </a:r>
            <a:r>
              <a:rPr b="1" lang="en-US" sz="1800"/>
              <a:t>I</a:t>
            </a:r>
            <a:r>
              <a:rPr b="1" lang="en-US" sz="1800">
                <a:solidFill>
                  <a:schemeClr val="dk1"/>
                </a:solidFill>
              </a:rPr>
              <a:t>nnovation</a:t>
            </a:r>
            <a:r>
              <a:rPr b="1" lang="en-US" sz="1800"/>
              <a:t>: </a:t>
            </a:r>
            <a:endParaRPr b="1" sz="1800"/>
          </a:p>
          <a:p>
            <a:pPr indent="0" lvl="0" marL="0" rtl="0" algn="l">
              <a:spcBef>
                <a:spcPts val="640"/>
              </a:spcBef>
              <a:spcAft>
                <a:spcPts val="0"/>
              </a:spcAft>
              <a:buNone/>
            </a:pPr>
            <a:r>
              <a:rPr lang="en-US" sz="1800"/>
              <a:t>    Menuing new foods</a:t>
            </a:r>
            <a:endParaRPr sz="1800"/>
          </a:p>
          <a:p>
            <a:pPr indent="0" lvl="0" marL="342900" rtl="0" algn="l">
              <a:spcBef>
                <a:spcPts val="640"/>
              </a:spcBef>
              <a:spcAft>
                <a:spcPts val="0"/>
              </a:spcAft>
              <a:buNone/>
            </a:pPr>
            <a:r>
              <a:rPr lang="en-US" sz="1800"/>
              <a:t>Watching trends of what the kids like </a:t>
            </a:r>
            <a:endParaRPr sz="1800"/>
          </a:p>
          <a:p>
            <a:pPr indent="0" lvl="0" marL="342900" rtl="0" algn="l">
              <a:spcBef>
                <a:spcPts val="640"/>
              </a:spcBef>
              <a:spcAft>
                <a:spcPts val="0"/>
              </a:spcAft>
              <a:buNone/>
            </a:pPr>
            <a:r>
              <a:rPr lang="en-US" sz="1800"/>
              <a:t>Making my own menus that look nicer than Linqs menus that families see online (see attached Menus)</a:t>
            </a:r>
            <a:endParaRPr sz="1800"/>
          </a:p>
          <a:p>
            <a:pPr indent="-254000" lvl="0" marL="342900" rtl="0" algn="l">
              <a:spcBef>
                <a:spcPts val="640"/>
              </a:spcBef>
              <a:spcAft>
                <a:spcPts val="0"/>
              </a:spcAft>
              <a:buClr>
                <a:schemeClr val="dk1"/>
              </a:buClr>
              <a:buSzPts val="1800"/>
              <a:buChar char="•"/>
            </a:pPr>
            <a:r>
              <a:rPr b="1" lang="en-US" sz="1800">
                <a:solidFill>
                  <a:schemeClr val="dk1"/>
                </a:solidFill>
              </a:rPr>
              <a:t>Enhanced student engagement</a:t>
            </a:r>
            <a:r>
              <a:rPr b="1" lang="en-US" sz="1800"/>
              <a:t>:</a:t>
            </a:r>
            <a:r>
              <a:rPr lang="en-US" sz="1800"/>
              <a:t>  </a:t>
            </a:r>
            <a:endParaRPr sz="1800"/>
          </a:p>
          <a:p>
            <a:pPr indent="0" lvl="0" marL="0" rtl="0" algn="l">
              <a:spcBef>
                <a:spcPts val="640"/>
              </a:spcBef>
              <a:spcAft>
                <a:spcPts val="0"/>
              </a:spcAft>
              <a:buNone/>
            </a:pPr>
            <a:r>
              <a:rPr lang="en-US" sz="1800"/>
              <a:t>    Will try to do some </a:t>
            </a:r>
            <a:r>
              <a:rPr lang="en-US" sz="1800"/>
              <a:t>taste</a:t>
            </a:r>
            <a:r>
              <a:rPr lang="en-US" sz="1800"/>
              <a:t> testing with the students</a:t>
            </a:r>
            <a:endParaRPr sz="1800"/>
          </a:p>
          <a:p>
            <a:pPr indent="0" lvl="0" marL="0" rtl="0" algn="l">
              <a:spcBef>
                <a:spcPts val="640"/>
              </a:spcBef>
              <a:spcAft>
                <a:spcPts val="0"/>
              </a:spcAft>
              <a:buNone/>
            </a:pPr>
            <a:r>
              <a:rPr lang="en-US" sz="1800"/>
              <a:t>     Surveying students</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600">
                <a:solidFill>
                  <a:schemeClr val="dk1"/>
                </a:solidFill>
                <a:latin typeface="Calibri"/>
                <a:ea typeface="Calibri"/>
                <a:cs typeface="Calibri"/>
                <a:sym typeface="Calibri"/>
              </a:rPr>
              <a:t> </a:t>
            </a:r>
            <a:r>
              <a:rPr lang="en-US" sz="3600">
                <a:latin typeface="Times New Roman"/>
                <a:ea typeface="Times New Roman"/>
                <a:cs typeface="Times New Roman"/>
                <a:sym typeface="Times New Roman"/>
              </a:rPr>
              <a:t>Questions</a:t>
            </a:r>
            <a:endParaRPr sz="36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