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F600DED-9727-49EF-BBEC-B6DE3AAA1FCB}">
  <a:tblStyle styleId="{CF600DED-9727-49EF-BBEC-B6DE3AAA1FC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80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82b23238bb_3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82b23238bb_3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2bbd79fe34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2bbd79fe34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d344d481b4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d344d481b4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Dawn - update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24a0961f1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24a0961f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Dawn - update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4297ff180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4297ff180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2bbd79fe3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2bbd79fe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2bbd79fe34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2bbd79fe34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2bbd79fe34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2bbd79fe3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2bbd79fe34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2bbd79fe34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2bbd79fe34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2bbd79fe34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2bbd79fe34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2bbd79fe34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4297ff1806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4297ff180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3afe94b05f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3afe94b05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3afe94b05f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3afe94b05f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3afe94b05f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3afe94b05f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2bbd79fe34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2bbd79fe34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d344d481b4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d344d481b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177 Employees Enrolled - Keep dental structure the same - Dawn update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2bbd79fe34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2bbd79fe34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d344d481b4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d344d481b4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125 Employees Enrolled - Dawn update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dirty="0"/>
              <a:t>Insurance Update </a:t>
            </a:r>
            <a:br>
              <a:rPr lang="en" dirty="0"/>
            </a:br>
            <a:r>
              <a:rPr lang="en" dirty="0"/>
              <a:t>2025-2026</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Background </a:t>
            </a:r>
            <a:endParaRPr/>
          </a:p>
        </p:txBody>
      </p:sp>
      <p:sp>
        <p:nvSpPr>
          <p:cNvPr id="60" name="Google Shape;60;p14"/>
          <p:cNvSpPr txBox="1">
            <a:spLocks noGrp="1"/>
          </p:cNvSpPr>
          <p:nvPr>
            <p:ph type="body" idx="1"/>
          </p:nvPr>
        </p:nvSpPr>
        <p:spPr>
          <a:xfrm>
            <a:off x="311700" y="1152475"/>
            <a:ext cx="8520600" cy="3832500"/>
          </a:xfrm>
          <a:prstGeom prst="rect">
            <a:avLst/>
          </a:prstGeom>
        </p:spPr>
        <p:txBody>
          <a:bodyPr spcFirstLastPara="1" wrap="square" lIns="91425" tIns="91425" rIns="91425" bIns="91425" anchor="t" anchorCtr="0">
            <a:normAutofit lnSpcReduction="20000"/>
          </a:bodyPr>
          <a:lstStyle/>
          <a:p>
            <a:pPr marL="457200" lvl="0" indent="-317500" algn="l" rtl="0">
              <a:spcBef>
                <a:spcPts val="0"/>
              </a:spcBef>
              <a:spcAft>
                <a:spcPts val="0"/>
              </a:spcAft>
              <a:buClr>
                <a:schemeClr val="dk1"/>
              </a:buClr>
              <a:buSzPts val="1400"/>
              <a:buChar char="-"/>
            </a:pPr>
            <a:r>
              <a:rPr lang="en" sz="1400">
                <a:solidFill>
                  <a:schemeClr val="dk1"/>
                </a:solidFill>
              </a:rPr>
              <a:t>WEBT provided an update for our health insurance renewal on 3/10/2025.  </a:t>
            </a:r>
            <a:endParaRPr sz="1400">
              <a:solidFill>
                <a:schemeClr val="dk1"/>
              </a:solidFill>
            </a:endParaRPr>
          </a:p>
          <a:p>
            <a:pPr marL="457200" lvl="0" indent="-317500" algn="l" rtl="0">
              <a:spcBef>
                <a:spcPts val="0"/>
              </a:spcBef>
              <a:spcAft>
                <a:spcPts val="0"/>
              </a:spcAft>
              <a:buClr>
                <a:schemeClr val="dk1"/>
              </a:buClr>
              <a:buSzPts val="1400"/>
              <a:buChar char="-"/>
            </a:pPr>
            <a:r>
              <a:rPr lang="en" sz="1400" b="1">
                <a:solidFill>
                  <a:schemeClr val="dk1"/>
                </a:solidFill>
              </a:rPr>
              <a:t>Park 6 will have a 5% health insurance increase at renewal. </a:t>
            </a:r>
            <a:r>
              <a:rPr lang="en" sz="1400">
                <a:solidFill>
                  <a:schemeClr val="dk1"/>
                </a:solidFill>
              </a:rPr>
              <a:t> </a:t>
            </a:r>
            <a:endParaRPr sz="1400">
              <a:solidFill>
                <a:schemeClr val="dk1"/>
              </a:solidFill>
            </a:endParaRPr>
          </a:p>
          <a:p>
            <a:pPr marL="457200" lvl="0" indent="-317500" algn="l" rtl="0">
              <a:spcBef>
                <a:spcPts val="0"/>
              </a:spcBef>
              <a:spcAft>
                <a:spcPts val="0"/>
              </a:spcAft>
              <a:buClr>
                <a:schemeClr val="dk1"/>
              </a:buClr>
              <a:buSzPts val="1400"/>
              <a:buChar char="-"/>
            </a:pPr>
            <a:r>
              <a:rPr lang="en" sz="1400" b="1">
                <a:solidFill>
                  <a:schemeClr val="dk1"/>
                </a:solidFill>
              </a:rPr>
              <a:t>Park 6 will have a 0% dental insurance increase at renewal. </a:t>
            </a:r>
            <a:endParaRPr sz="1400" b="1">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Important points: </a:t>
            </a:r>
            <a:endParaRPr sz="1400">
              <a:solidFill>
                <a:schemeClr val="dk1"/>
              </a:solidFill>
            </a:endParaRPr>
          </a:p>
          <a:p>
            <a:pPr marL="0" lvl="0" indent="0" algn="l" rtl="0">
              <a:spcBef>
                <a:spcPts val="0"/>
              </a:spcBef>
              <a:spcAft>
                <a:spcPts val="0"/>
              </a:spcAft>
              <a:buNone/>
            </a:pPr>
            <a:r>
              <a:rPr lang="en" sz="1400">
                <a:solidFill>
                  <a:schemeClr val="dk1"/>
                </a:solidFill>
              </a:rPr>
              <a:t>1. The paid loss ratio for Park 6 health insurance was 134.8%</a:t>
            </a:r>
            <a:endParaRPr sz="1400">
              <a:solidFill>
                <a:schemeClr val="dk1"/>
              </a:solidFill>
            </a:endParaRPr>
          </a:p>
          <a:p>
            <a:pPr marL="0" lvl="0" indent="0" algn="l" rtl="0">
              <a:spcBef>
                <a:spcPts val="0"/>
              </a:spcBef>
              <a:spcAft>
                <a:spcPts val="0"/>
              </a:spcAft>
              <a:buNone/>
            </a:pPr>
            <a:r>
              <a:rPr lang="en" sz="1400">
                <a:solidFill>
                  <a:schemeClr val="dk1"/>
                </a:solidFill>
              </a:rPr>
              <a:t>2. The average rate adjustment history since 2016 is 7.3%</a:t>
            </a:r>
            <a:endParaRPr sz="1400">
              <a:solidFill>
                <a:schemeClr val="dk1"/>
              </a:solidFill>
            </a:endParaRPr>
          </a:p>
          <a:p>
            <a:pPr marL="0" lvl="0" indent="0" algn="l" rtl="0">
              <a:spcBef>
                <a:spcPts val="0"/>
              </a:spcBef>
              <a:spcAft>
                <a:spcPts val="0"/>
              </a:spcAft>
              <a:buNone/>
            </a:pPr>
            <a:r>
              <a:rPr lang="en" sz="1400">
                <a:solidFill>
                  <a:schemeClr val="dk1"/>
                </a:solidFill>
              </a:rPr>
              <a:t>3. Park 6 lowest rate increase was 3.0% in 2019</a:t>
            </a:r>
            <a:endParaRPr sz="1400">
              <a:solidFill>
                <a:schemeClr val="dk1"/>
              </a:solidFill>
            </a:endParaRPr>
          </a:p>
          <a:p>
            <a:pPr marL="0" lvl="0" indent="0" algn="l" rtl="0">
              <a:spcBef>
                <a:spcPts val="0"/>
              </a:spcBef>
              <a:spcAft>
                <a:spcPts val="0"/>
              </a:spcAft>
              <a:buNone/>
            </a:pPr>
            <a:r>
              <a:rPr lang="en" sz="1400">
                <a:solidFill>
                  <a:schemeClr val="dk1"/>
                </a:solidFill>
              </a:rPr>
              <a:t>4. Park 6 highest rate increase was 15.5% in FY 2023/2024</a:t>
            </a:r>
            <a:endParaRPr sz="1400">
              <a:solidFill>
                <a:schemeClr val="dk1"/>
              </a:solidFill>
            </a:endParaRPr>
          </a:p>
          <a:p>
            <a:pPr marL="0" lvl="0" indent="0" algn="l" rtl="0">
              <a:spcBef>
                <a:spcPts val="0"/>
              </a:spcBef>
              <a:spcAft>
                <a:spcPts val="0"/>
              </a:spcAft>
              <a:buNone/>
            </a:pPr>
            <a:r>
              <a:rPr lang="en" sz="1400">
                <a:solidFill>
                  <a:schemeClr val="dk1"/>
                </a:solidFill>
              </a:rPr>
              <a:t>5. Plan structures were changed in FY 2023/2024</a:t>
            </a:r>
            <a:endParaRPr sz="1400">
              <a:solidFill>
                <a:schemeClr val="dk1"/>
              </a:solidFill>
            </a:endParaRPr>
          </a:p>
          <a:p>
            <a:pPr marL="0" lvl="0" indent="0" algn="l" rtl="0">
              <a:spcBef>
                <a:spcPts val="0"/>
              </a:spcBef>
              <a:spcAft>
                <a:spcPts val="0"/>
              </a:spcAft>
              <a:buNone/>
            </a:pPr>
            <a:r>
              <a:rPr lang="en" sz="1400">
                <a:solidFill>
                  <a:schemeClr val="dk1"/>
                </a:solidFill>
              </a:rPr>
              <a:t>6. The Dental rates remain the same</a:t>
            </a:r>
            <a:endParaRPr sz="1400">
              <a:solidFill>
                <a:schemeClr val="dk1"/>
              </a:solidFill>
            </a:endParaRPr>
          </a:p>
          <a:p>
            <a:pPr marL="0" lvl="0" indent="0" algn="l" rtl="0">
              <a:spcBef>
                <a:spcPts val="0"/>
              </a:spcBef>
              <a:spcAft>
                <a:spcPts val="0"/>
              </a:spcAft>
              <a:buNone/>
            </a:pPr>
            <a:r>
              <a:rPr lang="en" sz="1400">
                <a:solidFill>
                  <a:schemeClr val="dk1"/>
                </a:solidFill>
              </a:rPr>
              <a:t>7. The Vision rates remain the same</a:t>
            </a:r>
            <a:endParaRPr sz="1400">
              <a:solidFill>
                <a:schemeClr val="dk1"/>
              </a:solidFill>
            </a:endParaRPr>
          </a:p>
          <a:p>
            <a:pPr marL="0" lvl="0" indent="0" algn="l" rtl="0">
              <a:spcBef>
                <a:spcPts val="0"/>
              </a:spcBef>
              <a:spcAft>
                <a:spcPts val="0"/>
              </a:spcAft>
              <a:buNone/>
            </a:pPr>
            <a:endParaRPr sz="1400">
              <a:solidFill>
                <a:srgbClr val="FFFFFF"/>
              </a:solidFill>
            </a:endParaRPr>
          </a:p>
          <a:p>
            <a:pPr marL="0" lvl="0" indent="0" algn="l" rtl="0">
              <a:spcBef>
                <a:spcPts val="0"/>
              </a:spcBef>
              <a:spcAft>
                <a:spcPts val="0"/>
              </a:spcAft>
              <a:buNone/>
            </a:pPr>
            <a:endParaRPr sz="1400">
              <a:solidFill>
                <a:srgbClr val="FFFFFF"/>
              </a:solidFill>
            </a:endParaRPr>
          </a:p>
          <a:p>
            <a:pPr marL="0" lvl="0" indent="0" algn="l" rtl="0">
              <a:spcBef>
                <a:spcPts val="0"/>
              </a:spcBef>
              <a:spcAft>
                <a:spcPts val="0"/>
              </a:spcAft>
              <a:buNone/>
            </a:pPr>
            <a:endParaRPr sz="1400">
              <a:solidFill>
                <a:srgbClr val="FFFFFF"/>
              </a:solidFill>
            </a:endParaRPr>
          </a:p>
          <a:p>
            <a:pPr marL="0" lvl="0" indent="0" algn="l" rtl="0">
              <a:spcBef>
                <a:spcPts val="0"/>
              </a:spcBef>
              <a:spcAft>
                <a:spcPts val="0"/>
              </a:spcAft>
              <a:buNone/>
            </a:pPr>
            <a:endParaRPr sz="1400">
              <a:solidFill>
                <a:srgbClr val="FFFFFF"/>
              </a:solidFill>
            </a:endParaRPr>
          </a:p>
          <a:p>
            <a:pPr marL="0" lvl="0" indent="0" algn="l" rtl="0">
              <a:spcBef>
                <a:spcPts val="0"/>
              </a:spcBef>
              <a:spcAft>
                <a:spcPts val="0"/>
              </a:spcAft>
              <a:buNone/>
            </a:pPr>
            <a:endParaRPr sz="14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Health Insurance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200"/>
              <a:t>Health Insurance By Fund and Reimbursable Departments 24/25</a:t>
            </a:r>
            <a:endParaRPr sz="1900"/>
          </a:p>
        </p:txBody>
      </p:sp>
      <p:graphicFrame>
        <p:nvGraphicFramePr>
          <p:cNvPr id="71" name="Google Shape;71;p16"/>
          <p:cNvGraphicFramePr/>
          <p:nvPr/>
        </p:nvGraphicFramePr>
        <p:xfrm>
          <a:off x="649075" y="1059925"/>
          <a:ext cx="7727250" cy="3840420"/>
        </p:xfrm>
        <a:graphic>
          <a:graphicData uri="http://schemas.openxmlformats.org/drawingml/2006/table">
            <a:tbl>
              <a:tblPr>
                <a:noFill/>
                <a:tableStyleId>{CF600DED-9727-49EF-BBEC-B6DE3AAA1FCB}</a:tableStyleId>
              </a:tblPr>
              <a:tblGrid>
                <a:gridCol w="3451075">
                  <a:extLst>
                    <a:ext uri="{9D8B030D-6E8A-4147-A177-3AD203B41FA5}">
                      <a16:colId xmlns:a16="http://schemas.microsoft.com/office/drawing/2014/main" val="20000"/>
                    </a:ext>
                  </a:extLst>
                </a:gridCol>
                <a:gridCol w="863900">
                  <a:extLst>
                    <a:ext uri="{9D8B030D-6E8A-4147-A177-3AD203B41FA5}">
                      <a16:colId xmlns:a16="http://schemas.microsoft.com/office/drawing/2014/main" val="20001"/>
                    </a:ext>
                  </a:extLst>
                </a:gridCol>
                <a:gridCol w="954875">
                  <a:extLst>
                    <a:ext uri="{9D8B030D-6E8A-4147-A177-3AD203B41FA5}">
                      <a16:colId xmlns:a16="http://schemas.microsoft.com/office/drawing/2014/main" val="20002"/>
                    </a:ext>
                  </a:extLst>
                </a:gridCol>
                <a:gridCol w="1028900">
                  <a:extLst>
                    <a:ext uri="{9D8B030D-6E8A-4147-A177-3AD203B41FA5}">
                      <a16:colId xmlns:a16="http://schemas.microsoft.com/office/drawing/2014/main" val="20003"/>
                    </a:ext>
                  </a:extLst>
                </a:gridCol>
                <a:gridCol w="1428500">
                  <a:extLst>
                    <a:ext uri="{9D8B030D-6E8A-4147-A177-3AD203B41FA5}">
                      <a16:colId xmlns:a16="http://schemas.microsoft.com/office/drawing/2014/main" val="20004"/>
                    </a:ext>
                  </a:extLst>
                </a:gridCol>
              </a:tblGrid>
              <a:tr h="381000">
                <a:tc>
                  <a:txBody>
                    <a:bodyPr/>
                    <a:lstStyle/>
                    <a:p>
                      <a:pPr marL="0" lvl="0" indent="0" algn="l" rtl="0">
                        <a:lnSpc>
                          <a:spcPct val="115000"/>
                        </a:lnSpc>
                        <a:spcBef>
                          <a:spcPts val="0"/>
                        </a:spcBef>
                        <a:spcAft>
                          <a:spcPts val="0"/>
                        </a:spcAft>
                        <a:buNone/>
                      </a:pP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a:solidFill>
                            <a:schemeClr val="dk1"/>
                          </a:solidFill>
                          <a:latin typeface="Calibri"/>
                          <a:ea typeface="Calibri"/>
                          <a:cs typeface="Calibri"/>
                          <a:sym typeface="Calibri"/>
                        </a:rPr>
                        <a:t>Enrolled</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a:solidFill>
                            <a:schemeClr val="dk1"/>
                          </a:solidFill>
                          <a:latin typeface="Calibri"/>
                          <a:ea typeface="Calibri"/>
                          <a:cs typeface="Calibri"/>
                          <a:sym typeface="Calibri"/>
                        </a:rPr>
                        <a:t>EE Cost</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a:solidFill>
                            <a:schemeClr val="dk1"/>
                          </a:solidFill>
                          <a:latin typeface="Calibri"/>
                          <a:ea typeface="Calibri"/>
                          <a:cs typeface="Calibri"/>
                          <a:sym typeface="Calibri"/>
                        </a:rPr>
                        <a:t>ER Cost</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a:solidFill>
                            <a:schemeClr val="dk1"/>
                          </a:solidFill>
                          <a:latin typeface="Calibri"/>
                          <a:ea typeface="Calibri"/>
                          <a:cs typeface="Calibri"/>
                          <a:sym typeface="Calibri"/>
                        </a:rPr>
                        <a:t>Total Cost</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Estimated cost FY 2425 General Fund</a:t>
                      </a: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167</a:t>
                      </a:r>
                      <a:endParaRPr sz="1100"/>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$213,168.00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$3,692,520.00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$3,905,688.00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Estimate cost FY 2425 for departments funded elsewhere</a:t>
                      </a: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sz="1100">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Federal Grant Fund</a:t>
                      </a: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10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$963.00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$221,412.00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$222,348.00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Food Service Fund</a:t>
                      </a: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4</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$96,024.00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rPr>
                        <a:t>$96,024.00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Transportation</a:t>
                      </a: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12</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$26,724.00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$187,128.00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$213,852.00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Special Education</a:t>
                      </a: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67</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$101,748.00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$1,453,620.00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$1,555,368.00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  Subtotal</a:t>
                      </a: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93</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rPr>
                        <a:t>$129,408.00</a:t>
                      </a:r>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rPr>
                        <a:t>$1,958,184.00</a:t>
                      </a:r>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rPr>
                        <a:t>$2,087,592.00</a:t>
                      </a:r>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81000">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sz="1100">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1"/>
                        </a:solidFill>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Estimated FY2425 Cost</a:t>
                      </a: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260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$342,576.00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$5,650,704.00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100"/>
                        <a:t>$5,993,280.00</a:t>
                      </a:r>
                      <a:endParaRPr sz="1100"/>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Estimated Annual Cost and Funding FY 25/26</a:t>
            </a:r>
            <a:endParaRPr/>
          </a:p>
        </p:txBody>
      </p:sp>
      <p:sp>
        <p:nvSpPr>
          <p:cNvPr id="77" name="Google Shape;77;p17"/>
          <p:cNvSpPr txBox="1">
            <a:spLocks noGrp="1"/>
          </p:cNvSpPr>
          <p:nvPr>
            <p:ph type="body" idx="1"/>
          </p:nvPr>
        </p:nvSpPr>
        <p:spPr>
          <a:xfrm>
            <a:off x="105900" y="1152475"/>
            <a:ext cx="8925600" cy="3703500"/>
          </a:xfrm>
          <a:prstGeom prst="rect">
            <a:avLst/>
          </a:prstGeom>
        </p:spPr>
        <p:txBody>
          <a:bodyPr spcFirstLastPara="1" wrap="square" lIns="91425" tIns="91425" rIns="91425" bIns="91425" anchor="t" anchorCtr="0">
            <a:normAutofit lnSpcReduction="10000"/>
          </a:bodyPr>
          <a:lstStyle/>
          <a:p>
            <a:pPr marL="0" lvl="0" indent="0" algn="r" rtl="0">
              <a:lnSpc>
                <a:spcPct val="100000"/>
              </a:lnSpc>
              <a:spcBef>
                <a:spcPts val="0"/>
              </a:spcBef>
              <a:spcAft>
                <a:spcPts val="0"/>
              </a:spcAft>
              <a:buNone/>
            </a:pPr>
            <a:endParaRPr/>
          </a:p>
          <a:p>
            <a:pPr marL="0" lvl="0" indent="0" algn="r" rtl="0">
              <a:lnSpc>
                <a:spcPct val="100000"/>
              </a:lnSpc>
              <a:spcBef>
                <a:spcPts val="0"/>
              </a:spcBef>
              <a:spcAft>
                <a:spcPts val="0"/>
              </a:spcAft>
              <a:buNone/>
            </a:pPr>
            <a:r>
              <a:rPr lang="en"/>
              <a:t>Estimated FY25/26 Health Insurance Funding     $4,451,847.58</a:t>
            </a:r>
            <a:endParaRPr/>
          </a:p>
          <a:p>
            <a:pPr marL="0" lvl="0" indent="0" algn="r" rtl="0">
              <a:lnSpc>
                <a:spcPct val="100000"/>
              </a:lnSpc>
              <a:spcBef>
                <a:spcPts val="0"/>
              </a:spcBef>
              <a:spcAft>
                <a:spcPts val="0"/>
              </a:spcAft>
              <a:buNone/>
            </a:pPr>
            <a:r>
              <a:rPr lang="en"/>
              <a:t>FY24/25 Health Insurance Funding    </a:t>
            </a:r>
            <a:r>
              <a:rPr lang="en" u="sng"/>
              <a:t> $4,516,841.02</a:t>
            </a:r>
            <a:endParaRPr u="sng"/>
          </a:p>
          <a:p>
            <a:pPr marL="0" lvl="0" indent="0" algn="r" rtl="0">
              <a:lnSpc>
                <a:spcPct val="100000"/>
              </a:lnSpc>
              <a:spcBef>
                <a:spcPts val="0"/>
              </a:spcBef>
              <a:spcAft>
                <a:spcPts val="0"/>
              </a:spcAft>
              <a:buNone/>
            </a:pPr>
            <a:r>
              <a:rPr lang="en"/>
              <a:t>Estimated </a:t>
            </a:r>
            <a:r>
              <a:rPr lang="en" sz="1700"/>
              <a:t>decrease</a:t>
            </a:r>
            <a:r>
              <a:rPr lang="en"/>
              <a:t> funding model - health insurance General Fund          [$64,993.44]</a:t>
            </a:r>
            <a:endParaRPr/>
          </a:p>
          <a:p>
            <a:pPr marL="0" lvl="0" indent="0" algn="r" rtl="0">
              <a:lnSpc>
                <a:spcPct val="100000"/>
              </a:lnSpc>
              <a:spcBef>
                <a:spcPts val="0"/>
              </a:spcBef>
              <a:spcAft>
                <a:spcPts val="0"/>
              </a:spcAft>
              <a:buNone/>
            </a:pPr>
            <a:endParaRPr/>
          </a:p>
          <a:p>
            <a:pPr marL="0" lvl="0" indent="0" algn="r" rtl="0">
              <a:lnSpc>
                <a:spcPct val="100000"/>
              </a:lnSpc>
              <a:spcBef>
                <a:spcPts val="0"/>
              </a:spcBef>
              <a:spcAft>
                <a:spcPts val="0"/>
              </a:spcAft>
              <a:buNone/>
            </a:pPr>
            <a:r>
              <a:rPr lang="en"/>
              <a:t>Estimated FY25/26 Health Insurance Funding      $4,451,847.58</a:t>
            </a:r>
            <a:endParaRPr/>
          </a:p>
          <a:p>
            <a:pPr marL="0" lvl="0" indent="0" algn="r" rtl="0">
              <a:lnSpc>
                <a:spcPct val="100000"/>
              </a:lnSpc>
              <a:spcBef>
                <a:spcPts val="0"/>
              </a:spcBef>
              <a:spcAft>
                <a:spcPts val="0"/>
              </a:spcAft>
              <a:buNone/>
            </a:pPr>
            <a:r>
              <a:rPr lang="en"/>
              <a:t>Estimated cost FY25/26 General Fund Option 1      </a:t>
            </a:r>
            <a:r>
              <a:rPr lang="en" u="sng"/>
              <a:t>$3,881,611.78</a:t>
            </a:r>
            <a:endParaRPr u="sng"/>
          </a:p>
          <a:p>
            <a:pPr marL="0" lvl="0" indent="0" algn="r" rtl="0">
              <a:lnSpc>
                <a:spcPct val="100000"/>
              </a:lnSpc>
              <a:spcBef>
                <a:spcPts val="0"/>
              </a:spcBef>
              <a:spcAft>
                <a:spcPts val="0"/>
              </a:spcAft>
              <a:buNone/>
            </a:pPr>
            <a:r>
              <a:rPr lang="en"/>
              <a:t>Difference      $570,235.80</a:t>
            </a:r>
            <a:endParaRPr/>
          </a:p>
          <a:p>
            <a:pPr marL="0" lvl="0" indent="0" algn="r" rtl="0">
              <a:lnSpc>
                <a:spcPct val="100000"/>
              </a:lnSpc>
              <a:spcBef>
                <a:spcPts val="0"/>
              </a:spcBef>
              <a:spcAft>
                <a:spcPts val="0"/>
              </a:spcAft>
              <a:buNone/>
            </a:pPr>
            <a:endParaRPr/>
          </a:p>
          <a:p>
            <a:pPr marL="0" lvl="0" indent="0" algn="r" rtl="0">
              <a:lnSpc>
                <a:spcPct val="100000"/>
              </a:lnSpc>
              <a:spcBef>
                <a:spcPts val="0"/>
              </a:spcBef>
              <a:spcAft>
                <a:spcPts val="0"/>
              </a:spcAft>
              <a:buClr>
                <a:schemeClr val="dk1"/>
              </a:buClr>
              <a:buSzPts val="1100"/>
              <a:buFont typeface="Arial"/>
              <a:buNone/>
            </a:pPr>
            <a:r>
              <a:rPr lang="en"/>
              <a:t>Estimated FY25/26 Health Insurance Funding      $4,451,847.58</a:t>
            </a:r>
            <a:endParaRPr/>
          </a:p>
          <a:p>
            <a:pPr marL="0" lvl="0" indent="0" algn="r" rtl="0">
              <a:lnSpc>
                <a:spcPct val="100000"/>
              </a:lnSpc>
              <a:spcBef>
                <a:spcPts val="0"/>
              </a:spcBef>
              <a:spcAft>
                <a:spcPts val="0"/>
              </a:spcAft>
              <a:buClr>
                <a:schemeClr val="dk1"/>
              </a:buClr>
              <a:buSzPts val="1100"/>
              <a:buFont typeface="Arial"/>
              <a:buNone/>
            </a:pPr>
            <a:r>
              <a:rPr lang="en"/>
              <a:t>Estimated cost FY25/26 General Fund Option 2      </a:t>
            </a:r>
            <a:r>
              <a:rPr lang="en" u="sng"/>
              <a:t>$3,848,799.14</a:t>
            </a:r>
            <a:endParaRPr u="sng"/>
          </a:p>
          <a:p>
            <a:pPr marL="0" lvl="0" indent="0" algn="r" rtl="0">
              <a:lnSpc>
                <a:spcPct val="100000"/>
              </a:lnSpc>
              <a:spcBef>
                <a:spcPts val="0"/>
              </a:spcBef>
              <a:spcAft>
                <a:spcPts val="0"/>
              </a:spcAft>
              <a:buClr>
                <a:schemeClr val="dk1"/>
              </a:buClr>
              <a:buSzPts val="1100"/>
              <a:buFont typeface="Arial"/>
              <a:buNone/>
            </a:pPr>
            <a:r>
              <a:rPr lang="en"/>
              <a:t>Difference      $603,048.44</a:t>
            </a:r>
            <a:endParaRPr/>
          </a:p>
          <a:p>
            <a:pPr marL="0" lvl="0" indent="0" algn="l" rtl="0">
              <a:spcBef>
                <a:spcPts val="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Insurance Committee Recommendation</a:t>
            </a:r>
            <a:endParaRPr/>
          </a:p>
        </p:txBody>
      </p:sp>
      <p:sp>
        <p:nvSpPr>
          <p:cNvPr id="83" name="Google Shape;83;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The Insurance Committee recommends maintaining the current insurance structure to provide stability for employees after significant changes over the past two years. Keeping the structure the same would result in the Board covering an estimated cost of $294,397.92, while employees on Plans 1 and 2 would share the remaining $23,278.08. Plan 3 will continue to be offered at no cost to employees. This approach ensures consistency and minimizes changes for staff.</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Park 6 Health Insurance Plan One</a:t>
            </a:r>
            <a:endParaRPr/>
          </a:p>
        </p:txBody>
      </p:sp>
      <p:sp>
        <p:nvSpPr>
          <p:cNvPr id="89" name="Google Shape;89;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Traditional Health Plan </a:t>
            </a:r>
            <a:endParaRPr/>
          </a:p>
          <a:p>
            <a:pPr marL="457200" lvl="0" indent="-342900" algn="l" rtl="0">
              <a:spcBef>
                <a:spcPts val="0"/>
              </a:spcBef>
              <a:spcAft>
                <a:spcPts val="0"/>
              </a:spcAft>
              <a:buSzPts val="1800"/>
              <a:buChar char="●"/>
            </a:pPr>
            <a:r>
              <a:rPr lang="en"/>
              <a:t>Not HSA Eligible</a:t>
            </a:r>
            <a:endParaRPr/>
          </a:p>
          <a:p>
            <a:pPr marL="457200" lvl="0" indent="-342900" algn="l" rtl="0">
              <a:spcBef>
                <a:spcPts val="0"/>
              </a:spcBef>
              <a:spcAft>
                <a:spcPts val="0"/>
              </a:spcAft>
              <a:buSzPts val="1800"/>
              <a:buChar char="●"/>
            </a:pPr>
            <a:r>
              <a:rPr lang="en"/>
              <a:t>Employees Enrolled -  42</a:t>
            </a:r>
            <a:endParaRPr/>
          </a:p>
          <a:p>
            <a:pPr marL="457200" lvl="0" indent="-342900" algn="l" rtl="0">
              <a:spcBef>
                <a:spcPts val="0"/>
              </a:spcBef>
              <a:spcAft>
                <a:spcPts val="0"/>
              </a:spcAft>
              <a:buSzPts val="1800"/>
              <a:buChar char="●"/>
            </a:pPr>
            <a:r>
              <a:rPr lang="en"/>
              <a:t>Plan Summary - $45 Copay up to $2500 single or $5000 Employee + Dep deductible. After deductible met employee pays 20% of any medical cost up to $1500 single or $3000 Employee + Dep reaching total out of pocket of $4000 single or $8000 Employee + Dep. Pharmacy not included in overall deductible. Additional $1500/person per year is charged for RX.</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Park 6 Health Insurance Plan One</a:t>
            </a:r>
            <a:endParaRPr/>
          </a:p>
        </p:txBody>
      </p:sp>
      <p:graphicFrame>
        <p:nvGraphicFramePr>
          <p:cNvPr id="95" name="Google Shape;95;p20"/>
          <p:cNvGraphicFramePr/>
          <p:nvPr/>
        </p:nvGraphicFramePr>
        <p:xfrm>
          <a:off x="1539488" y="1504925"/>
          <a:ext cx="3000000" cy="3000000"/>
        </p:xfrm>
        <a:graphic>
          <a:graphicData uri="http://schemas.openxmlformats.org/drawingml/2006/table">
            <a:tbl>
              <a:tblPr>
                <a:noFill/>
                <a:tableStyleId>{CF600DED-9727-49EF-BBEC-B6DE3AAA1FCB}</a:tableStyleId>
              </a:tblPr>
              <a:tblGrid>
                <a:gridCol w="1850200">
                  <a:extLst>
                    <a:ext uri="{9D8B030D-6E8A-4147-A177-3AD203B41FA5}">
                      <a16:colId xmlns:a16="http://schemas.microsoft.com/office/drawing/2014/main" val="20000"/>
                    </a:ext>
                  </a:extLst>
                </a:gridCol>
                <a:gridCol w="1319225">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381000">
                <a:tc>
                  <a:txBody>
                    <a:bodyPr/>
                    <a:lstStyle/>
                    <a:p>
                      <a:pPr marL="0" lvl="0" indent="0" algn="l" rtl="0">
                        <a:lnSpc>
                          <a:spcPct val="115000"/>
                        </a:lnSpc>
                        <a:spcBef>
                          <a:spcPts val="0"/>
                        </a:spcBef>
                        <a:spcAft>
                          <a:spcPts val="0"/>
                        </a:spcAft>
                        <a:buNone/>
                      </a:pPr>
                      <a:r>
                        <a:rPr lang="en" sz="1100" b="1">
                          <a:solidFill>
                            <a:schemeClr val="dk1"/>
                          </a:solidFill>
                          <a:latin typeface="Calibri"/>
                          <a:ea typeface="Calibri"/>
                          <a:cs typeface="Calibri"/>
                          <a:sym typeface="Calibri"/>
                        </a:rPr>
                        <a:t>Description</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EE Amount 32%</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ER Amount 68%</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Total Premium</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TRADITIONAL PLAN EE</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$355.20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$754.80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$1,110.00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TRADITIONAL PLAN EE &amp; CH</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$611.52</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$1,299.48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$1,911.00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TRADITIONAL PLAN EE &amp; SP</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$781.76</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$1,661.24</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$2,443.00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TRADITIONAL PLAN EE &amp; FAM</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$1,012.80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$2,152.20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$3,165.00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Park 6 Health Insurance Plan Two</a:t>
            </a:r>
            <a:endParaRPr/>
          </a:p>
        </p:txBody>
      </p:sp>
      <p:sp>
        <p:nvSpPr>
          <p:cNvPr id="101" name="Google Shape;101;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High Deductible Health Plan - Stacked Deductible</a:t>
            </a:r>
            <a:endParaRPr/>
          </a:p>
          <a:p>
            <a:pPr marL="457200" lvl="0" indent="-342900" algn="l" rtl="0">
              <a:spcBef>
                <a:spcPts val="0"/>
              </a:spcBef>
              <a:spcAft>
                <a:spcPts val="0"/>
              </a:spcAft>
              <a:buSzPts val="1800"/>
              <a:buChar char="●"/>
            </a:pPr>
            <a:r>
              <a:rPr lang="en"/>
              <a:t>HSA Eligible</a:t>
            </a:r>
            <a:endParaRPr/>
          </a:p>
          <a:p>
            <a:pPr marL="457200" lvl="0" indent="-342900" algn="l" rtl="0">
              <a:spcBef>
                <a:spcPts val="0"/>
              </a:spcBef>
              <a:spcAft>
                <a:spcPts val="0"/>
              </a:spcAft>
              <a:buSzPts val="1800"/>
              <a:buChar char="●"/>
            </a:pPr>
            <a:r>
              <a:rPr lang="en"/>
              <a:t>Employees Enrolled -  43</a:t>
            </a:r>
            <a:endParaRPr/>
          </a:p>
          <a:p>
            <a:pPr marL="457200" lvl="0" indent="-342900" algn="l" rtl="0">
              <a:spcBef>
                <a:spcPts val="0"/>
              </a:spcBef>
              <a:spcAft>
                <a:spcPts val="0"/>
              </a:spcAft>
              <a:buSzPts val="1800"/>
              <a:buChar char="●"/>
            </a:pPr>
            <a:r>
              <a:rPr lang="en"/>
              <a:t>Plan Summary - Employee pays 100% of the bill up to $2500 single or $5000 Employee + Dep deductible. After deductible is met, the employee pays 20% of any medical cost up to $1500 single or $3000 Employee + Dep to a total out of pocket of $4000 single or $8000 Employee + Dep. All prescriptions included in annual deductible, there is no RX card. Includes a Health Savings Account pre-tax option.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Park 6 Health Insurance Plan Two</a:t>
            </a:r>
            <a:endParaRPr/>
          </a:p>
        </p:txBody>
      </p:sp>
      <p:graphicFrame>
        <p:nvGraphicFramePr>
          <p:cNvPr id="107" name="Google Shape;107;p22"/>
          <p:cNvGraphicFramePr/>
          <p:nvPr/>
        </p:nvGraphicFramePr>
        <p:xfrm>
          <a:off x="1539488" y="1504925"/>
          <a:ext cx="3000000" cy="3000000"/>
        </p:xfrm>
        <a:graphic>
          <a:graphicData uri="http://schemas.openxmlformats.org/drawingml/2006/table">
            <a:tbl>
              <a:tblPr>
                <a:noFill/>
                <a:tableStyleId>{CF600DED-9727-49EF-BBEC-B6DE3AAA1FCB}</a:tableStyleId>
              </a:tblPr>
              <a:tblGrid>
                <a:gridCol w="1850200">
                  <a:extLst>
                    <a:ext uri="{9D8B030D-6E8A-4147-A177-3AD203B41FA5}">
                      <a16:colId xmlns:a16="http://schemas.microsoft.com/office/drawing/2014/main" val="20000"/>
                    </a:ext>
                  </a:extLst>
                </a:gridCol>
                <a:gridCol w="1319225">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381000">
                <a:tc>
                  <a:txBody>
                    <a:bodyPr/>
                    <a:lstStyle/>
                    <a:p>
                      <a:pPr marL="0" lvl="0" indent="0" algn="l" rtl="0">
                        <a:lnSpc>
                          <a:spcPct val="115000"/>
                        </a:lnSpc>
                        <a:spcBef>
                          <a:spcPts val="0"/>
                        </a:spcBef>
                        <a:spcAft>
                          <a:spcPts val="0"/>
                        </a:spcAft>
                        <a:buNone/>
                      </a:pPr>
                      <a:r>
                        <a:rPr lang="en" sz="1100" b="1">
                          <a:solidFill>
                            <a:schemeClr val="dk1"/>
                          </a:solidFill>
                          <a:latin typeface="Calibri"/>
                          <a:ea typeface="Calibri"/>
                          <a:cs typeface="Calibri"/>
                          <a:sym typeface="Calibri"/>
                        </a:rPr>
                        <a:t>Description</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EE Amount 8%</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ER Amount 92%</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Total Premium</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STACKED EE</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$81.52</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$937.48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$1,019.00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STACKED  EE &amp; CH</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$140.08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$1,610.92</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$1,751.00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STACKED EE &amp; SP</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$179.20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$2,060.80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$2,240.00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STACKED EE &amp; FAM</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$232.08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$2,668.92</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$2,901.00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Park 6 Health Insurance Plan Three</a:t>
            </a:r>
            <a:endParaRPr/>
          </a:p>
        </p:txBody>
      </p:sp>
      <p:sp>
        <p:nvSpPr>
          <p:cNvPr id="113" name="Google Shape;113;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High Deductible Health Plan - Embedded Deductible</a:t>
            </a:r>
            <a:endParaRPr/>
          </a:p>
          <a:p>
            <a:pPr marL="457200" lvl="0" indent="-342900" algn="l" rtl="0">
              <a:spcBef>
                <a:spcPts val="0"/>
              </a:spcBef>
              <a:spcAft>
                <a:spcPts val="0"/>
              </a:spcAft>
              <a:buSzPts val="1800"/>
              <a:buChar char="●"/>
            </a:pPr>
            <a:r>
              <a:rPr lang="en"/>
              <a:t>HSA Eligible</a:t>
            </a:r>
            <a:endParaRPr/>
          </a:p>
          <a:p>
            <a:pPr marL="457200" lvl="0" indent="-342900" algn="l" rtl="0">
              <a:spcBef>
                <a:spcPts val="0"/>
              </a:spcBef>
              <a:spcAft>
                <a:spcPts val="0"/>
              </a:spcAft>
              <a:buSzPts val="1800"/>
              <a:buChar char="●"/>
            </a:pPr>
            <a:r>
              <a:rPr lang="en"/>
              <a:t>Employees Enrolled - 175</a:t>
            </a:r>
            <a:endParaRPr/>
          </a:p>
          <a:p>
            <a:pPr marL="457200" lvl="0" indent="-342900" algn="l" rtl="0">
              <a:spcBef>
                <a:spcPts val="0"/>
              </a:spcBef>
              <a:spcAft>
                <a:spcPts val="0"/>
              </a:spcAft>
              <a:buSzPts val="1800"/>
              <a:buChar char="●"/>
            </a:pPr>
            <a:r>
              <a:rPr lang="en"/>
              <a:t>Plan Summary - Employee pays 100% of the bill up to $3500 single or $7000 Employee + Dep deductible. After deductible is met, the employee pays 20% of any medical cost up to $1500 single or $3000 Employee + Dep to a total out of pocket of $5000 single or $10000 Employee + Dep. All prescriptions included in annual deductible, there is no RX card. Includes a Health Savings Account pre-tax option.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Park 6 Health Insurance Plan Three</a:t>
            </a:r>
            <a:endParaRPr/>
          </a:p>
        </p:txBody>
      </p:sp>
      <p:graphicFrame>
        <p:nvGraphicFramePr>
          <p:cNvPr id="119" name="Google Shape;119;p24"/>
          <p:cNvGraphicFramePr/>
          <p:nvPr/>
        </p:nvGraphicFramePr>
        <p:xfrm>
          <a:off x="1475450" y="1619250"/>
          <a:ext cx="3000000" cy="3000000"/>
        </p:xfrm>
        <a:graphic>
          <a:graphicData uri="http://schemas.openxmlformats.org/drawingml/2006/table">
            <a:tbl>
              <a:tblPr>
                <a:noFill/>
                <a:tableStyleId>{CF600DED-9727-49EF-BBEC-B6DE3AAA1FCB}</a:tableStyleId>
              </a:tblPr>
              <a:tblGrid>
                <a:gridCol w="2125225">
                  <a:extLst>
                    <a:ext uri="{9D8B030D-6E8A-4147-A177-3AD203B41FA5}">
                      <a16:colId xmlns:a16="http://schemas.microsoft.com/office/drawing/2014/main" val="20000"/>
                    </a:ext>
                  </a:extLst>
                </a:gridCol>
                <a:gridCol w="1347575">
                  <a:extLst>
                    <a:ext uri="{9D8B030D-6E8A-4147-A177-3AD203B41FA5}">
                      <a16:colId xmlns:a16="http://schemas.microsoft.com/office/drawing/2014/main" val="20001"/>
                    </a:ext>
                  </a:extLst>
                </a:gridCol>
                <a:gridCol w="1286550">
                  <a:extLst>
                    <a:ext uri="{9D8B030D-6E8A-4147-A177-3AD203B41FA5}">
                      <a16:colId xmlns:a16="http://schemas.microsoft.com/office/drawing/2014/main" val="20002"/>
                    </a:ext>
                  </a:extLst>
                </a:gridCol>
                <a:gridCol w="1433750">
                  <a:extLst>
                    <a:ext uri="{9D8B030D-6E8A-4147-A177-3AD203B41FA5}">
                      <a16:colId xmlns:a16="http://schemas.microsoft.com/office/drawing/2014/main" val="20003"/>
                    </a:ext>
                  </a:extLst>
                </a:gridCol>
              </a:tblGrid>
              <a:tr h="381000">
                <a:tc>
                  <a:txBody>
                    <a:bodyPr/>
                    <a:lstStyle/>
                    <a:p>
                      <a:pPr marL="0" lvl="0" indent="0" algn="l" rtl="0">
                        <a:lnSpc>
                          <a:spcPct val="115000"/>
                        </a:lnSpc>
                        <a:spcBef>
                          <a:spcPts val="0"/>
                        </a:spcBef>
                        <a:spcAft>
                          <a:spcPts val="0"/>
                        </a:spcAft>
                        <a:buNone/>
                      </a:pPr>
                      <a:r>
                        <a:rPr lang="en" sz="1100" b="1">
                          <a:solidFill>
                            <a:schemeClr val="dk1"/>
                          </a:solidFill>
                          <a:latin typeface="Calibri"/>
                          <a:ea typeface="Calibri"/>
                          <a:cs typeface="Calibri"/>
                          <a:sym typeface="Calibri"/>
                        </a:rPr>
                        <a:t>Description</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EE Amount 0%</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ER Amount 100%</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Total Premium</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EMBEDDED EE</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$937.00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$937.00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EMBEDDED  EE &amp; CH</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$1,612.00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$1,612.00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EMBEDDED EE &amp; SP</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$2,061.00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$2,061.00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EMBEDDED EE &amp; FAM</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$2,668.00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$2,668.00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Insurance Committee Secondary Recommendation</a:t>
            </a:r>
            <a:endParaRPr/>
          </a:p>
        </p:txBody>
      </p:sp>
      <p:sp>
        <p:nvSpPr>
          <p:cNvPr id="125" name="Google Shape;125;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The Insurance Committee's secondary recommendation proposes that the Board cover a smaller portion of the cost to further encourage employees on Plan 1 to transition to a High Deductible Health Plan (HDHP) - Plans 2 and 3. Under this structure, the district would assume a cost of $243,311.76, while employees would take on an additional $74,364.24, with the bulk of the increase applied to those on Plan 1. Employees on Plans 2 and 3 would see no change from the first recommendation. This approach balances cost considerations while promoting movement toward more cost-effective plan options.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Park 6 Health Insurance Plan One</a:t>
            </a:r>
            <a:endParaRPr/>
          </a:p>
        </p:txBody>
      </p:sp>
      <p:graphicFrame>
        <p:nvGraphicFramePr>
          <p:cNvPr id="131" name="Google Shape;131;p26"/>
          <p:cNvGraphicFramePr/>
          <p:nvPr/>
        </p:nvGraphicFramePr>
        <p:xfrm>
          <a:off x="1539488" y="1504925"/>
          <a:ext cx="3000000" cy="3000000"/>
        </p:xfrm>
        <a:graphic>
          <a:graphicData uri="http://schemas.openxmlformats.org/drawingml/2006/table">
            <a:tbl>
              <a:tblPr>
                <a:noFill/>
                <a:tableStyleId>{CF600DED-9727-49EF-BBEC-B6DE3AAA1FCB}</a:tableStyleId>
              </a:tblPr>
              <a:tblGrid>
                <a:gridCol w="1850200">
                  <a:extLst>
                    <a:ext uri="{9D8B030D-6E8A-4147-A177-3AD203B41FA5}">
                      <a16:colId xmlns:a16="http://schemas.microsoft.com/office/drawing/2014/main" val="20000"/>
                    </a:ext>
                  </a:extLst>
                </a:gridCol>
                <a:gridCol w="1319225">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381000">
                <a:tc>
                  <a:txBody>
                    <a:bodyPr/>
                    <a:lstStyle/>
                    <a:p>
                      <a:pPr marL="0" lvl="0" indent="0" algn="l" rtl="0">
                        <a:lnSpc>
                          <a:spcPct val="115000"/>
                        </a:lnSpc>
                        <a:spcBef>
                          <a:spcPts val="0"/>
                        </a:spcBef>
                        <a:spcAft>
                          <a:spcPts val="0"/>
                        </a:spcAft>
                        <a:buNone/>
                      </a:pPr>
                      <a:r>
                        <a:rPr lang="en" sz="1100" b="1">
                          <a:solidFill>
                            <a:schemeClr val="dk1"/>
                          </a:solidFill>
                          <a:latin typeface="Calibri"/>
                          <a:ea typeface="Calibri"/>
                          <a:cs typeface="Calibri"/>
                          <a:sym typeface="Calibri"/>
                        </a:rPr>
                        <a:t>Description</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EE Amount 38%</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ER Amount 62%</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Total Premium</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TRADITIONAL PLAN EE</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$421.80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$688.20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$1,110.00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TRADITIONAL PLAN EE &amp; CH</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$726.18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$1,184.82</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$1,911.00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TRADITIONAL PLAN EE &amp; SP</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$928.34</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$1,514.66</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$2,443.00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TRADITIONAL PLAN EE &amp; FAM</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$1,202.70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$1,962.30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$3,165.00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Park 6 Health Insurance Plan Two</a:t>
            </a:r>
            <a:endParaRPr/>
          </a:p>
        </p:txBody>
      </p:sp>
      <p:graphicFrame>
        <p:nvGraphicFramePr>
          <p:cNvPr id="137" name="Google Shape;137;p27"/>
          <p:cNvGraphicFramePr/>
          <p:nvPr/>
        </p:nvGraphicFramePr>
        <p:xfrm>
          <a:off x="1539488" y="1504925"/>
          <a:ext cx="3000000" cy="3000000"/>
        </p:xfrm>
        <a:graphic>
          <a:graphicData uri="http://schemas.openxmlformats.org/drawingml/2006/table">
            <a:tbl>
              <a:tblPr>
                <a:noFill/>
                <a:tableStyleId>{CF600DED-9727-49EF-BBEC-B6DE3AAA1FCB}</a:tableStyleId>
              </a:tblPr>
              <a:tblGrid>
                <a:gridCol w="1850200">
                  <a:extLst>
                    <a:ext uri="{9D8B030D-6E8A-4147-A177-3AD203B41FA5}">
                      <a16:colId xmlns:a16="http://schemas.microsoft.com/office/drawing/2014/main" val="20000"/>
                    </a:ext>
                  </a:extLst>
                </a:gridCol>
                <a:gridCol w="1319225">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381000">
                <a:tc>
                  <a:txBody>
                    <a:bodyPr/>
                    <a:lstStyle/>
                    <a:p>
                      <a:pPr marL="0" lvl="0" indent="0" algn="l" rtl="0">
                        <a:lnSpc>
                          <a:spcPct val="115000"/>
                        </a:lnSpc>
                        <a:spcBef>
                          <a:spcPts val="0"/>
                        </a:spcBef>
                        <a:spcAft>
                          <a:spcPts val="0"/>
                        </a:spcAft>
                        <a:buNone/>
                      </a:pPr>
                      <a:r>
                        <a:rPr lang="en" sz="1100" b="1">
                          <a:solidFill>
                            <a:schemeClr val="dk1"/>
                          </a:solidFill>
                          <a:latin typeface="Calibri"/>
                          <a:ea typeface="Calibri"/>
                          <a:cs typeface="Calibri"/>
                          <a:sym typeface="Calibri"/>
                        </a:rPr>
                        <a:t>Description</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EE Amount 8%</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ER Amount 92%</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Total Premium</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STACKED EE</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$81.52</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$937.48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$1,019.00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STACKED  EE &amp; CH</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$140.08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$1,610.92</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$1,751.00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STACKED EE &amp; SP</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$179.20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$2,060.80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$2,240.00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STACKED EE &amp; FAM</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$232.08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$2,668.92</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$2,901.00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
              <a:t>Park 6 Health Insurance Plan Three</a:t>
            </a:r>
            <a:endParaRPr/>
          </a:p>
        </p:txBody>
      </p:sp>
      <p:graphicFrame>
        <p:nvGraphicFramePr>
          <p:cNvPr id="143" name="Google Shape;143;p28"/>
          <p:cNvGraphicFramePr/>
          <p:nvPr/>
        </p:nvGraphicFramePr>
        <p:xfrm>
          <a:off x="1475450" y="1619250"/>
          <a:ext cx="3000000" cy="3000000"/>
        </p:xfrm>
        <a:graphic>
          <a:graphicData uri="http://schemas.openxmlformats.org/drawingml/2006/table">
            <a:tbl>
              <a:tblPr>
                <a:noFill/>
                <a:tableStyleId>{CF600DED-9727-49EF-BBEC-B6DE3AAA1FCB}</a:tableStyleId>
              </a:tblPr>
              <a:tblGrid>
                <a:gridCol w="2125225">
                  <a:extLst>
                    <a:ext uri="{9D8B030D-6E8A-4147-A177-3AD203B41FA5}">
                      <a16:colId xmlns:a16="http://schemas.microsoft.com/office/drawing/2014/main" val="20000"/>
                    </a:ext>
                  </a:extLst>
                </a:gridCol>
                <a:gridCol w="1347575">
                  <a:extLst>
                    <a:ext uri="{9D8B030D-6E8A-4147-A177-3AD203B41FA5}">
                      <a16:colId xmlns:a16="http://schemas.microsoft.com/office/drawing/2014/main" val="20001"/>
                    </a:ext>
                  </a:extLst>
                </a:gridCol>
                <a:gridCol w="1286550">
                  <a:extLst>
                    <a:ext uri="{9D8B030D-6E8A-4147-A177-3AD203B41FA5}">
                      <a16:colId xmlns:a16="http://schemas.microsoft.com/office/drawing/2014/main" val="20002"/>
                    </a:ext>
                  </a:extLst>
                </a:gridCol>
                <a:gridCol w="1433750">
                  <a:extLst>
                    <a:ext uri="{9D8B030D-6E8A-4147-A177-3AD203B41FA5}">
                      <a16:colId xmlns:a16="http://schemas.microsoft.com/office/drawing/2014/main" val="20003"/>
                    </a:ext>
                  </a:extLst>
                </a:gridCol>
              </a:tblGrid>
              <a:tr h="381000">
                <a:tc>
                  <a:txBody>
                    <a:bodyPr/>
                    <a:lstStyle/>
                    <a:p>
                      <a:pPr marL="0" lvl="0" indent="0" algn="l" rtl="0">
                        <a:lnSpc>
                          <a:spcPct val="115000"/>
                        </a:lnSpc>
                        <a:spcBef>
                          <a:spcPts val="0"/>
                        </a:spcBef>
                        <a:spcAft>
                          <a:spcPts val="0"/>
                        </a:spcAft>
                        <a:buNone/>
                      </a:pPr>
                      <a:r>
                        <a:rPr lang="en" sz="1100" b="1">
                          <a:solidFill>
                            <a:schemeClr val="dk1"/>
                          </a:solidFill>
                          <a:latin typeface="Calibri"/>
                          <a:ea typeface="Calibri"/>
                          <a:cs typeface="Calibri"/>
                          <a:sym typeface="Calibri"/>
                        </a:rPr>
                        <a:t>Description</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EE Amount 0%</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ER Amount 100%</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Total Premium</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EMBEDDED EE</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$937.00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$937.00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EMBEDDED  EE &amp; CH</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$1,612.00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$1,612.00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EMBEDDED EE &amp; SP</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$2,061.00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$2,061.00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HDHP PLAN EMBEDDED EE &amp; FAM</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$0.00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$2,668.00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$2,668.00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Dental Insurance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Dental Insurance - 0% Increase</a:t>
            </a:r>
            <a:endParaRPr/>
          </a:p>
        </p:txBody>
      </p:sp>
      <p:graphicFrame>
        <p:nvGraphicFramePr>
          <p:cNvPr id="154" name="Google Shape;154;p30"/>
          <p:cNvGraphicFramePr/>
          <p:nvPr/>
        </p:nvGraphicFramePr>
        <p:xfrm>
          <a:off x="1539475" y="1096475"/>
          <a:ext cx="3000000" cy="3000000"/>
        </p:xfrm>
        <a:graphic>
          <a:graphicData uri="http://schemas.openxmlformats.org/drawingml/2006/table">
            <a:tbl>
              <a:tblPr>
                <a:noFill/>
                <a:tableStyleId>{CF600DED-9727-49EF-BBEC-B6DE3AAA1FCB}</a:tableStyleId>
              </a:tblPr>
              <a:tblGrid>
                <a:gridCol w="1721625">
                  <a:extLst>
                    <a:ext uri="{9D8B030D-6E8A-4147-A177-3AD203B41FA5}">
                      <a16:colId xmlns:a16="http://schemas.microsoft.com/office/drawing/2014/main" val="20000"/>
                    </a:ext>
                  </a:extLst>
                </a:gridCol>
                <a:gridCol w="1674525">
                  <a:extLst>
                    <a:ext uri="{9D8B030D-6E8A-4147-A177-3AD203B41FA5}">
                      <a16:colId xmlns:a16="http://schemas.microsoft.com/office/drawing/2014/main" val="20001"/>
                    </a:ext>
                  </a:extLst>
                </a:gridCol>
                <a:gridCol w="1221075">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381000">
                <a:tc>
                  <a:txBody>
                    <a:bodyPr/>
                    <a:lstStyle/>
                    <a:p>
                      <a:pPr marL="0" lvl="0" indent="0" algn="l" rtl="0">
                        <a:lnSpc>
                          <a:spcPct val="115000"/>
                        </a:lnSpc>
                        <a:spcBef>
                          <a:spcPts val="0"/>
                        </a:spcBef>
                        <a:spcAft>
                          <a:spcPts val="0"/>
                        </a:spcAft>
                        <a:buNone/>
                      </a:pPr>
                      <a:r>
                        <a:rPr lang="en" sz="1100" b="1">
                          <a:solidFill>
                            <a:schemeClr val="dk1"/>
                          </a:solidFill>
                          <a:latin typeface="Calibri"/>
                          <a:ea typeface="Calibri"/>
                          <a:cs typeface="Calibri"/>
                          <a:sym typeface="Calibri"/>
                        </a:rPr>
                        <a:t>Description</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EE Amount 75%</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ER Amount 25%</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Total Premium</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STANDARD PLAN  EE</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$24.75</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$8.25</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$33.00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STANDARD PLAN  EE &amp; CH</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$81.00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$27.00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$108.00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STANDARD PLAN  EE &amp; SP</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$69.00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$23.00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$92.00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STANDARD PLAN  EE &amp; FAM</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$96.75</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$32.25</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129.00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Estimated Annual Cost</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49,872.00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Vision Insurance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Voluntary Vision - No Change</a:t>
            </a:r>
            <a:endParaRPr/>
          </a:p>
        </p:txBody>
      </p:sp>
      <p:graphicFrame>
        <p:nvGraphicFramePr>
          <p:cNvPr id="165" name="Google Shape;165;p32"/>
          <p:cNvGraphicFramePr/>
          <p:nvPr/>
        </p:nvGraphicFramePr>
        <p:xfrm>
          <a:off x="1922000" y="1284300"/>
          <a:ext cx="3000000" cy="3000000"/>
        </p:xfrm>
        <a:graphic>
          <a:graphicData uri="http://schemas.openxmlformats.org/drawingml/2006/table">
            <a:tbl>
              <a:tblPr>
                <a:noFill/>
                <a:tableStyleId>{CF600DED-9727-49EF-BBEC-B6DE3AAA1FCB}</a:tableStyleId>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tblGrid>
              <a:tr h="381000">
                <a:tc>
                  <a:txBody>
                    <a:bodyPr/>
                    <a:lstStyle/>
                    <a:p>
                      <a:pPr marL="0" lvl="0" indent="0" algn="l" rtl="0">
                        <a:lnSpc>
                          <a:spcPct val="115000"/>
                        </a:lnSpc>
                        <a:spcBef>
                          <a:spcPts val="0"/>
                        </a:spcBef>
                        <a:spcAft>
                          <a:spcPts val="0"/>
                        </a:spcAft>
                        <a:buNone/>
                      </a:pPr>
                      <a:r>
                        <a:rPr lang="en" sz="1100" b="1">
                          <a:solidFill>
                            <a:schemeClr val="dk1"/>
                          </a:solidFill>
                          <a:latin typeface="Calibri"/>
                          <a:ea typeface="Calibri"/>
                          <a:cs typeface="Calibri"/>
                          <a:sym typeface="Calibri"/>
                        </a:rPr>
                        <a:t>Description</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chemeClr val="dk1"/>
                          </a:solidFill>
                          <a:latin typeface="Calibri"/>
                          <a:ea typeface="Calibri"/>
                          <a:cs typeface="Calibri"/>
                          <a:sym typeface="Calibri"/>
                        </a:rPr>
                        <a:t>Total Premium</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b="1">
                          <a:solidFill>
                            <a:schemeClr val="dk1"/>
                          </a:solidFill>
                          <a:latin typeface="Calibri"/>
                          <a:ea typeface="Calibri"/>
                          <a:cs typeface="Calibri"/>
                          <a:sym typeface="Calibri"/>
                        </a:rPr>
                        <a:t>EE Mo Cost</a:t>
                      </a:r>
                      <a:endParaRPr sz="1100" b="1">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EP PLAN 1 EE</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$10.58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$380.88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EP PLAN 1 EE &amp; CH</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$14.90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$447.00</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EP PLAN 1 EE &amp; FAM</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$26.72</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$1,576.48</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endParaRPr>
                        <a:solidFill>
                          <a:schemeClr val="dk1"/>
                        </a:solidFill>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100">
                          <a:solidFill>
                            <a:schemeClr val="dk1"/>
                          </a:solidFill>
                          <a:latin typeface="Calibri"/>
                          <a:ea typeface="Calibri"/>
                          <a:cs typeface="Calibri"/>
                          <a:sym typeface="Calibri"/>
                        </a:rPr>
                        <a:t>Estimated Annual Cost</a:t>
                      </a:r>
                      <a:endParaRPr sz="1100">
                        <a:solidFill>
                          <a:schemeClr val="dk1"/>
                        </a:solidFill>
                        <a:latin typeface="Calibri"/>
                        <a:ea typeface="Calibri"/>
                        <a:cs typeface="Calibri"/>
                        <a:sym typeface="Calibri"/>
                      </a:endParaRPr>
                    </a:p>
                  </a:txBody>
                  <a:tcPr marL="91425" marR="9142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100">
                          <a:solidFill>
                            <a:schemeClr val="dk1"/>
                          </a:solidFill>
                          <a:latin typeface="Calibri"/>
                          <a:ea typeface="Calibri"/>
                          <a:cs typeface="Calibri"/>
                          <a:sym typeface="Calibri"/>
                        </a:rPr>
                        <a:t>$28,301.04</a:t>
                      </a:r>
                      <a:endParaRPr sz="1100">
                        <a:solidFill>
                          <a:schemeClr val="dk1"/>
                        </a:solidFill>
                        <a:latin typeface="Calibri"/>
                        <a:ea typeface="Calibri"/>
                        <a:cs typeface="Calibri"/>
                        <a:sym typeface="Calibri"/>
                      </a:endParaRPr>
                    </a:p>
                  </a:txBody>
                  <a:tcPr marL="28575" marR="28575" marT="91425" marB="91425"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1299</Words>
  <Application>Microsoft Office PowerPoint</Application>
  <PresentationFormat>On-screen Show (16:9)</PresentationFormat>
  <Paragraphs>277</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Simple Light</vt:lpstr>
      <vt:lpstr>Insurance Update  2025-2026</vt:lpstr>
      <vt:lpstr>Background </vt:lpstr>
      <vt:lpstr>Health Insurance</vt:lpstr>
      <vt:lpstr>Health Insurance By Fund and Reimbursable Departments 24/25</vt:lpstr>
      <vt:lpstr>Estimated Annual Cost and Funding FY 25/26</vt:lpstr>
      <vt:lpstr>Insurance Committee Recommendation</vt:lpstr>
      <vt:lpstr>Park 6 Health Insurance Plan One</vt:lpstr>
      <vt:lpstr>Park 6 Health Insurance Plan One</vt:lpstr>
      <vt:lpstr>Park 6 Health Insurance Plan Two</vt:lpstr>
      <vt:lpstr>Park 6 Health Insurance Plan Two</vt:lpstr>
      <vt:lpstr>Park 6 Health Insurance Plan Three</vt:lpstr>
      <vt:lpstr>Park 6 Health Insurance Plan Three</vt:lpstr>
      <vt:lpstr>Insurance Committee Secondary Recommendation</vt:lpstr>
      <vt:lpstr>Park 6 Health Insurance Plan One</vt:lpstr>
      <vt:lpstr>Park 6 Health Insurance Plan Two</vt:lpstr>
      <vt:lpstr>Park 6 Health Insurance Plan Three</vt:lpstr>
      <vt:lpstr>Dental Insurance</vt:lpstr>
      <vt:lpstr>Dental Insurance - 0% Increase</vt:lpstr>
      <vt:lpstr>Vision Insurance</vt:lpstr>
      <vt:lpstr>Voluntary Vision - No Change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Dawn Solberg</dc:creator>
  <cp:lastModifiedBy>Dawn Solberg</cp:lastModifiedBy>
  <cp:revision>1</cp:revision>
  <dcterms:modified xsi:type="dcterms:W3CDTF">2025-03-22T00:28:47Z</dcterms:modified>
</cp:coreProperties>
</file>